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handoutMasterIdLst>
    <p:handoutMasterId r:id="rId29"/>
  </p:handoutMasterIdLst>
  <p:sldIdLst>
    <p:sldId id="270" r:id="rId5"/>
    <p:sldId id="265" r:id="rId6"/>
    <p:sldId id="303" r:id="rId7"/>
    <p:sldId id="289" r:id="rId8"/>
    <p:sldId id="324" r:id="rId9"/>
    <p:sldId id="291" r:id="rId10"/>
    <p:sldId id="293" r:id="rId11"/>
    <p:sldId id="308" r:id="rId12"/>
    <p:sldId id="326" r:id="rId13"/>
    <p:sldId id="310" r:id="rId14"/>
    <p:sldId id="329" r:id="rId15"/>
    <p:sldId id="312" r:id="rId16"/>
    <p:sldId id="290" r:id="rId17"/>
    <p:sldId id="297" r:id="rId18"/>
    <p:sldId id="330" r:id="rId19"/>
    <p:sldId id="316" r:id="rId20"/>
    <p:sldId id="318" r:id="rId21"/>
    <p:sldId id="300" r:id="rId22"/>
    <p:sldId id="332" r:id="rId23"/>
    <p:sldId id="322" r:id="rId24"/>
    <p:sldId id="335" r:id="rId25"/>
    <p:sldId id="267" r:id="rId26"/>
    <p:sldId id="285" r:id="rId27"/>
  </p:sldIdLst>
  <p:sldSz cx="9144000" cy="5143500" type="screen16x9"/>
  <p:notesSz cx="6797675" cy="99266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3C"/>
    <a:srgbClr val="3F2B56"/>
    <a:srgbClr val="422E5D"/>
    <a:srgbClr val="3C2A4F"/>
    <a:srgbClr val="DB6015"/>
    <a:srgbClr val="6C3A83"/>
    <a:srgbClr val="DADADA"/>
    <a:srgbClr val="892D6E"/>
    <a:srgbClr val="B6985E"/>
    <a:srgbClr val="C8BB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053"/>
    <p:restoredTop sz="94694"/>
  </p:normalViewPr>
  <p:slideViewPr>
    <p:cSldViewPr showGuides="1">
      <p:cViewPr varScale="1">
        <p:scale>
          <a:sx n="135" d="100"/>
          <a:sy n="135" d="100"/>
        </p:scale>
        <p:origin x="1338" y="114"/>
      </p:cViewPr>
      <p:guideLst>
        <p:guide orient="horz" pos="162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19.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5" Type="http://schemas.openxmlformats.org/officeDocument/2006/relationships/slide" Target="slides/slide16.xml"/><Relationship Id="rId10" Type="http://schemas.openxmlformats.org/officeDocument/2006/relationships/slide" Target="slides/slide11.xml"/><Relationship Id="rId19" Type="http://schemas.openxmlformats.org/officeDocument/2006/relationships/slide" Target="slides/slide20.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Woolman-Lane" userId="793fd5db-417f-4a4d-8857-4ecbc982339d" providerId="ADAL" clId="{E1AFE978-0826-4814-985F-A62902C96F2E}"/>
    <pc:docChg chg="delSld">
      <pc:chgData name="Michelle Woolman-Lane" userId="793fd5db-417f-4a4d-8857-4ecbc982339d" providerId="ADAL" clId="{E1AFE978-0826-4814-985F-A62902C96F2E}" dt="2024-08-15T16:47:35.155" v="0" actId="47"/>
      <pc:docMkLst>
        <pc:docMk/>
      </pc:docMkLst>
      <pc:sldChg chg="del">
        <pc:chgData name="Michelle Woolman-Lane" userId="793fd5db-417f-4a4d-8857-4ecbc982339d" providerId="ADAL" clId="{E1AFE978-0826-4814-985F-A62902C96F2E}" dt="2024-08-15T16:47:35.155" v="0" actId="47"/>
        <pc:sldMkLst>
          <pc:docMk/>
          <pc:sldMk cId="4125118785" sldId="302"/>
        </pc:sldMkLst>
      </pc:sldChg>
      <pc:sldChg chg="del">
        <pc:chgData name="Michelle Woolman-Lane" userId="793fd5db-417f-4a4d-8857-4ecbc982339d" providerId="ADAL" clId="{E1AFE978-0826-4814-985F-A62902C96F2E}" dt="2024-08-15T16:47:35.155" v="0" actId="47"/>
        <pc:sldMkLst>
          <pc:docMk/>
          <pc:sldMk cId="1838287223" sldId="304"/>
        </pc:sldMkLst>
      </pc:sldChg>
      <pc:sldChg chg="del">
        <pc:chgData name="Michelle Woolman-Lane" userId="793fd5db-417f-4a4d-8857-4ecbc982339d" providerId="ADAL" clId="{E1AFE978-0826-4814-985F-A62902C96F2E}" dt="2024-08-15T16:47:35.155" v="0" actId="47"/>
        <pc:sldMkLst>
          <pc:docMk/>
          <pc:sldMk cId="580596541" sldId="305"/>
        </pc:sldMkLst>
      </pc:sldChg>
      <pc:sldChg chg="del">
        <pc:chgData name="Michelle Woolman-Lane" userId="793fd5db-417f-4a4d-8857-4ecbc982339d" providerId="ADAL" clId="{E1AFE978-0826-4814-985F-A62902C96F2E}" dt="2024-08-15T16:47:35.155" v="0" actId="47"/>
        <pc:sldMkLst>
          <pc:docMk/>
          <pc:sldMk cId="2127446091" sldId="306"/>
        </pc:sldMkLst>
      </pc:sldChg>
      <pc:sldChg chg="del">
        <pc:chgData name="Michelle Woolman-Lane" userId="793fd5db-417f-4a4d-8857-4ecbc982339d" providerId="ADAL" clId="{E1AFE978-0826-4814-985F-A62902C96F2E}" dt="2024-08-15T16:47:35.155" v="0" actId="47"/>
        <pc:sldMkLst>
          <pc:docMk/>
          <pc:sldMk cId="3295595590" sldId="307"/>
        </pc:sldMkLst>
      </pc:sldChg>
      <pc:sldChg chg="del">
        <pc:chgData name="Michelle Woolman-Lane" userId="793fd5db-417f-4a4d-8857-4ecbc982339d" providerId="ADAL" clId="{E1AFE978-0826-4814-985F-A62902C96F2E}" dt="2024-08-15T16:47:35.155" v="0" actId="47"/>
        <pc:sldMkLst>
          <pc:docMk/>
          <pc:sldMk cId="3131807381" sldId="309"/>
        </pc:sldMkLst>
      </pc:sldChg>
      <pc:sldChg chg="del">
        <pc:chgData name="Michelle Woolman-Lane" userId="793fd5db-417f-4a4d-8857-4ecbc982339d" providerId="ADAL" clId="{E1AFE978-0826-4814-985F-A62902C96F2E}" dt="2024-08-15T16:47:35.155" v="0" actId="47"/>
        <pc:sldMkLst>
          <pc:docMk/>
          <pc:sldMk cId="1579712293" sldId="311"/>
        </pc:sldMkLst>
      </pc:sldChg>
      <pc:sldChg chg="del">
        <pc:chgData name="Michelle Woolman-Lane" userId="793fd5db-417f-4a4d-8857-4ecbc982339d" providerId="ADAL" clId="{E1AFE978-0826-4814-985F-A62902C96F2E}" dt="2024-08-15T16:47:35.155" v="0" actId="47"/>
        <pc:sldMkLst>
          <pc:docMk/>
          <pc:sldMk cId="4136438905" sldId="313"/>
        </pc:sldMkLst>
      </pc:sldChg>
      <pc:sldChg chg="del">
        <pc:chgData name="Michelle Woolman-Lane" userId="793fd5db-417f-4a4d-8857-4ecbc982339d" providerId="ADAL" clId="{E1AFE978-0826-4814-985F-A62902C96F2E}" dt="2024-08-15T16:47:35.155" v="0" actId="47"/>
        <pc:sldMkLst>
          <pc:docMk/>
          <pc:sldMk cId="3581160338" sldId="314"/>
        </pc:sldMkLst>
      </pc:sldChg>
      <pc:sldChg chg="del">
        <pc:chgData name="Michelle Woolman-Lane" userId="793fd5db-417f-4a4d-8857-4ecbc982339d" providerId="ADAL" clId="{E1AFE978-0826-4814-985F-A62902C96F2E}" dt="2024-08-15T16:47:35.155" v="0" actId="47"/>
        <pc:sldMkLst>
          <pc:docMk/>
          <pc:sldMk cId="816648894" sldId="315"/>
        </pc:sldMkLst>
      </pc:sldChg>
      <pc:sldChg chg="del">
        <pc:chgData name="Michelle Woolman-Lane" userId="793fd5db-417f-4a4d-8857-4ecbc982339d" providerId="ADAL" clId="{E1AFE978-0826-4814-985F-A62902C96F2E}" dt="2024-08-15T16:47:35.155" v="0" actId="47"/>
        <pc:sldMkLst>
          <pc:docMk/>
          <pc:sldMk cId="3143478387" sldId="317"/>
        </pc:sldMkLst>
      </pc:sldChg>
      <pc:sldChg chg="del">
        <pc:chgData name="Michelle Woolman-Lane" userId="793fd5db-417f-4a4d-8857-4ecbc982339d" providerId="ADAL" clId="{E1AFE978-0826-4814-985F-A62902C96F2E}" dt="2024-08-15T16:47:35.155" v="0" actId="47"/>
        <pc:sldMkLst>
          <pc:docMk/>
          <pc:sldMk cId="1898669787" sldId="319"/>
        </pc:sldMkLst>
      </pc:sldChg>
      <pc:sldChg chg="del">
        <pc:chgData name="Michelle Woolman-Lane" userId="793fd5db-417f-4a4d-8857-4ecbc982339d" providerId="ADAL" clId="{E1AFE978-0826-4814-985F-A62902C96F2E}" dt="2024-08-15T16:47:35.155" v="0" actId="47"/>
        <pc:sldMkLst>
          <pc:docMk/>
          <pc:sldMk cId="2022847221" sldId="320"/>
        </pc:sldMkLst>
      </pc:sldChg>
      <pc:sldChg chg="del">
        <pc:chgData name="Michelle Woolman-Lane" userId="793fd5db-417f-4a4d-8857-4ecbc982339d" providerId="ADAL" clId="{E1AFE978-0826-4814-985F-A62902C96F2E}" dt="2024-08-15T16:47:35.155" v="0" actId="47"/>
        <pc:sldMkLst>
          <pc:docMk/>
          <pc:sldMk cId="3031942704" sldId="321"/>
        </pc:sldMkLst>
      </pc:sldChg>
      <pc:sldChg chg="del">
        <pc:chgData name="Michelle Woolman-Lane" userId="793fd5db-417f-4a4d-8857-4ecbc982339d" providerId="ADAL" clId="{E1AFE978-0826-4814-985F-A62902C96F2E}" dt="2024-08-15T16:47:35.155" v="0" actId="47"/>
        <pc:sldMkLst>
          <pc:docMk/>
          <pc:sldMk cId="1663410120" sldId="323"/>
        </pc:sldMkLst>
      </pc:sldChg>
      <pc:sldChg chg="del">
        <pc:chgData name="Michelle Woolman-Lane" userId="793fd5db-417f-4a4d-8857-4ecbc982339d" providerId="ADAL" clId="{E1AFE978-0826-4814-985F-A62902C96F2E}" dt="2024-08-15T16:47:35.155" v="0" actId="47"/>
        <pc:sldMkLst>
          <pc:docMk/>
          <pc:sldMk cId="1231766903" sldId="325"/>
        </pc:sldMkLst>
      </pc:sldChg>
      <pc:sldChg chg="del">
        <pc:chgData name="Michelle Woolman-Lane" userId="793fd5db-417f-4a4d-8857-4ecbc982339d" providerId="ADAL" clId="{E1AFE978-0826-4814-985F-A62902C96F2E}" dt="2024-08-15T16:47:35.155" v="0" actId="47"/>
        <pc:sldMkLst>
          <pc:docMk/>
          <pc:sldMk cId="3221256346" sldId="327"/>
        </pc:sldMkLst>
      </pc:sldChg>
      <pc:sldChg chg="del">
        <pc:chgData name="Michelle Woolman-Lane" userId="793fd5db-417f-4a4d-8857-4ecbc982339d" providerId="ADAL" clId="{E1AFE978-0826-4814-985F-A62902C96F2E}" dt="2024-08-15T16:47:35.155" v="0" actId="47"/>
        <pc:sldMkLst>
          <pc:docMk/>
          <pc:sldMk cId="422205615" sldId="328"/>
        </pc:sldMkLst>
      </pc:sldChg>
      <pc:sldChg chg="del">
        <pc:chgData name="Michelle Woolman-Lane" userId="793fd5db-417f-4a4d-8857-4ecbc982339d" providerId="ADAL" clId="{E1AFE978-0826-4814-985F-A62902C96F2E}" dt="2024-08-15T16:47:35.155" v="0" actId="47"/>
        <pc:sldMkLst>
          <pc:docMk/>
          <pc:sldMk cId="57668412" sldId="331"/>
        </pc:sldMkLst>
      </pc:sldChg>
      <pc:sldChg chg="del">
        <pc:chgData name="Michelle Woolman-Lane" userId="793fd5db-417f-4a4d-8857-4ecbc982339d" providerId="ADAL" clId="{E1AFE978-0826-4814-985F-A62902C96F2E}" dt="2024-08-15T16:47:35.155" v="0" actId="47"/>
        <pc:sldMkLst>
          <pc:docMk/>
          <pc:sldMk cId="4053441924" sldId="333"/>
        </pc:sldMkLst>
      </pc:sldChg>
      <pc:sldChg chg="del">
        <pc:chgData name="Michelle Woolman-Lane" userId="793fd5db-417f-4a4d-8857-4ecbc982339d" providerId="ADAL" clId="{E1AFE978-0826-4814-985F-A62902C96F2E}" dt="2024-08-15T16:47:35.155" v="0" actId="47"/>
        <pc:sldMkLst>
          <pc:docMk/>
          <pc:sldMk cId="205857389" sldId="33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8305A3-072F-7F49-B2C9-B345F9B1D419}"/>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B7FF3F61-2131-A940-8180-2D4EC1C0A113}"/>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07EC9D22-CBF3-D34D-8B71-D2AEE606205E}" type="datetimeFigureOut">
              <a:rPr lang="en-GB" altLang="en-US"/>
              <a:pPr>
                <a:defRPr/>
              </a:pPr>
              <a:t>15/08/2024</a:t>
            </a:fld>
            <a:endParaRPr lang="en-GB" altLang="en-US"/>
          </a:p>
        </p:txBody>
      </p:sp>
      <p:sp>
        <p:nvSpPr>
          <p:cNvPr id="4" name="Footer Placeholder 3">
            <a:extLst>
              <a:ext uri="{FF2B5EF4-FFF2-40B4-BE49-F238E27FC236}">
                <a16:creationId xmlns:a16="http://schemas.microsoft.com/office/drawing/2014/main" id="{83CCD410-5403-2543-980E-B5B06ED380BD}"/>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5" name="Slide Number Placeholder 4">
            <a:extLst>
              <a:ext uri="{FF2B5EF4-FFF2-40B4-BE49-F238E27FC236}">
                <a16:creationId xmlns:a16="http://schemas.microsoft.com/office/drawing/2014/main" id="{8FE8528A-E52A-C548-AD37-9C10ADCC1066}"/>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7862FA9-8C47-514C-B3C5-9B6283BEAFCA}"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BDDD38-4F52-BB4C-9BE3-7C1282E71800}"/>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FDD19E71-954F-1C4B-99DC-7A5418E79B98}"/>
              </a:ext>
            </a:extLst>
          </p:cNvPr>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D9682D6D-8E0A-3C41-BDCB-DCF1F9222940}" type="datetimeFigureOut">
              <a:rPr lang="en-GB" altLang="en-US"/>
              <a:pPr>
                <a:defRPr/>
              </a:pPr>
              <a:t>15/08/2024</a:t>
            </a:fld>
            <a:endParaRPr lang="en-GB" altLang="en-US"/>
          </a:p>
        </p:txBody>
      </p:sp>
      <p:sp>
        <p:nvSpPr>
          <p:cNvPr id="4" name="Slide Image Placeholder 3">
            <a:extLst>
              <a:ext uri="{FF2B5EF4-FFF2-40B4-BE49-F238E27FC236}">
                <a16:creationId xmlns:a16="http://schemas.microsoft.com/office/drawing/2014/main" id="{4802E7EE-2FAB-D340-B66E-95443D818043}"/>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B63C046B-6749-3E4D-9556-01B9E3DE5AA5}"/>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364F7768-DD45-5440-A26D-EB2BC4D02164}"/>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7" name="Slide Number Placeholder 6">
            <a:extLst>
              <a:ext uri="{FF2B5EF4-FFF2-40B4-BE49-F238E27FC236}">
                <a16:creationId xmlns:a16="http://schemas.microsoft.com/office/drawing/2014/main" id="{1D186540-0DDF-7745-90CE-A5BCA405A54D}"/>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52D8438-164A-304E-82C9-FC2739029A1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7E5105A-5383-E745-84A5-A092F131D030}"/>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a:extLst>
              <a:ext uri="{FF2B5EF4-FFF2-40B4-BE49-F238E27FC236}">
                <a16:creationId xmlns:a16="http://schemas.microsoft.com/office/drawing/2014/main" id="{F5D8AEA1-C5D0-D54D-B169-0E19A147E0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2761913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869263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910063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643835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101723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730176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868974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2372483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795260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3379647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998875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095334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2867891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23D8025-01B3-FD49-AA1A-439E5E84FE0B}"/>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a:extLst>
              <a:ext uri="{FF2B5EF4-FFF2-40B4-BE49-F238E27FC236}">
                <a16:creationId xmlns:a16="http://schemas.microsoft.com/office/drawing/2014/main" id="{5E0E769C-7768-0B48-B768-B626096F38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23D8025-01B3-FD49-AA1A-439E5E84FE0B}"/>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a:extLst>
              <a:ext uri="{FF2B5EF4-FFF2-40B4-BE49-F238E27FC236}">
                <a16:creationId xmlns:a16="http://schemas.microsoft.com/office/drawing/2014/main" id="{5E0E769C-7768-0B48-B768-B626096F38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2901710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954164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508430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4102905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4123111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365627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768159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26B52F-8FB0-F142-A9E3-D9BED90F6157}"/>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46302F0D-F4B4-CC43-8684-A9D7F9BFE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415114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034A9C8-7995-5444-A26A-67ABB12D2AD4}"/>
              </a:ext>
            </a:extLst>
          </p:cNvPr>
          <p:cNvSpPr>
            <a:spLocks noGrp="1"/>
          </p:cNvSpPr>
          <p:nvPr>
            <p:ph type="dt" sz="half" idx="10"/>
          </p:nvPr>
        </p:nvSpPr>
        <p:spPr/>
        <p:txBody>
          <a:bodyPr/>
          <a:lstStyle>
            <a:lvl1pPr>
              <a:defRPr/>
            </a:lvl1pPr>
          </a:lstStyle>
          <a:p>
            <a:pPr>
              <a:defRPr/>
            </a:pPr>
            <a:fld id="{C1A5B9C5-4714-4EF5-82C3-59010E140E94}" type="datetime1">
              <a:rPr lang="en-GB" altLang="en-US" smtClean="0"/>
              <a:t>15/08/2024</a:t>
            </a:fld>
            <a:endParaRPr lang="en-GB" altLang="en-US"/>
          </a:p>
        </p:txBody>
      </p:sp>
      <p:sp>
        <p:nvSpPr>
          <p:cNvPr id="5" name="Footer Placeholder 4">
            <a:extLst>
              <a:ext uri="{FF2B5EF4-FFF2-40B4-BE49-F238E27FC236}">
                <a16:creationId xmlns:a16="http://schemas.microsoft.com/office/drawing/2014/main" id="{38510354-7588-9E4A-8009-24E1E304A3BD}"/>
              </a:ext>
            </a:extLst>
          </p:cNvPr>
          <p:cNvSpPr>
            <a:spLocks noGrp="1"/>
          </p:cNvSpPr>
          <p:nvPr>
            <p:ph type="ftr" sz="quarter" idx="11"/>
          </p:nvPr>
        </p:nvSpPr>
        <p:spPr/>
        <p:txBody>
          <a:bodyPr/>
          <a:lstStyle>
            <a:lvl1pPr>
              <a:defRPr/>
            </a:lvl1pPr>
          </a:lstStyle>
          <a:p>
            <a:pPr>
              <a:defRPr/>
            </a:pPr>
            <a:r>
              <a:rPr lang="en-GB"/>
              <a:t>Not Protectively Marked</a:t>
            </a:r>
          </a:p>
        </p:txBody>
      </p:sp>
      <p:sp>
        <p:nvSpPr>
          <p:cNvPr id="6" name="Slide Number Placeholder 5">
            <a:extLst>
              <a:ext uri="{FF2B5EF4-FFF2-40B4-BE49-F238E27FC236}">
                <a16:creationId xmlns:a16="http://schemas.microsoft.com/office/drawing/2014/main" id="{A6680E6C-9886-0541-BEE6-770840E17258}"/>
              </a:ext>
            </a:extLst>
          </p:cNvPr>
          <p:cNvSpPr>
            <a:spLocks noGrp="1"/>
          </p:cNvSpPr>
          <p:nvPr>
            <p:ph type="sldNum" sz="quarter" idx="12"/>
          </p:nvPr>
        </p:nvSpPr>
        <p:spPr/>
        <p:txBody>
          <a:bodyPr/>
          <a:lstStyle>
            <a:lvl1pPr>
              <a:defRPr/>
            </a:lvl1pPr>
          </a:lstStyle>
          <a:p>
            <a:pPr>
              <a:defRPr/>
            </a:pPr>
            <a:fld id="{EA142395-4EC8-7A4A-9564-BAA3A3E29C2E}" type="slidenum">
              <a:rPr lang="en-GB" altLang="en-US"/>
              <a:pPr>
                <a:defRPr/>
              </a:pPr>
              <a:t>‹#›</a:t>
            </a:fld>
            <a:endParaRPr lang="en-GB" altLang="en-US"/>
          </a:p>
        </p:txBody>
      </p:sp>
    </p:spTree>
    <p:extLst>
      <p:ext uri="{BB962C8B-B14F-4D97-AF65-F5344CB8AC3E}">
        <p14:creationId xmlns:p14="http://schemas.microsoft.com/office/powerpoint/2010/main" val="357122417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945652-2D31-1A45-9CA8-4AE5349C5452}"/>
              </a:ext>
            </a:extLst>
          </p:cNvPr>
          <p:cNvSpPr>
            <a:spLocks noGrp="1"/>
          </p:cNvSpPr>
          <p:nvPr>
            <p:ph type="dt" sz="half" idx="10"/>
          </p:nvPr>
        </p:nvSpPr>
        <p:spPr/>
        <p:txBody>
          <a:bodyPr/>
          <a:lstStyle>
            <a:lvl1pPr>
              <a:defRPr/>
            </a:lvl1pPr>
          </a:lstStyle>
          <a:p>
            <a:pPr>
              <a:defRPr/>
            </a:pPr>
            <a:fld id="{BD2DFA86-E1D0-42F3-8481-CDFC6834B39B}" type="datetime1">
              <a:rPr lang="en-GB" altLang="en-US" smtClean="0"/>
              <a:t>15/08/2024</a:t>
            </a:fld>
            <a:endParaRPr lang="en-GB" altLang="en-US"/>
          </a:p>
        </p:txBody>
      </p:sp>
      <p:sp>
        <p:nvSpPr>
          <p:cNvPr id="5" name="Footer Placeholder 4">
            <a:extLst>
              <a:ext uri="{FF2B5EF4-FFF2-40B4-BE49-F238E27FC236}">
                <a16:creationId xmlns:a16="http://schemas.microsoft.com/office/drawing/2014/main" id="{55701CBC-790B-7849-AA36-30BCD92B904E}"/>
              </a:ext>
            </a:extLst>
          </p:cNvPr>
          <p:cNvSpPr>
            <a:spLocks noGrp="1"/>
          </p:cNvSpPr>
          <p:nvPr>
            <p:ph type="ftr" sz="quarter" idx="11"/>
          </p:nvPr>
        </p:nvSpPr>
        <p:spPr/>
        <p:txBody>
          <a:bodyPr/>
          <a:lstStyle>
            <a:lvl1pPr>
              <a:defRPr/>
            </a:lvl1pPr>
          </a:lstStyle>
          <a:p>
            <a:pPr>
              <a:defRPr/>
            </a:pPr>
            <a:r>
              <a:rPr lang="en-GB"/>
              <a:t>Not Protectively Marked</a:t>
            </a:r>
          </a:p>
        </p:txBody>
      </p:sp>
      <p:sp>
        <p:nvSpPr>
          <p:cNvPr id="6" name="Slide Number Placeholder 5">
            <a:extLst>
              <a:ext uri="{FF2B5EF4-FFF2-40B4-BE49-F238E27FC236}">
                <a16:creationId xmlns:a16="http://schemas.microsoft.com/office/drawing/2014/main" id="{444D5D5F-2043-A349-8936-7C3B47B76761}"/>
              </a:ext>
            </a:extLst>
          </p:cNvPr>
          <p:cNvSpPr>
            <a:spLocks noGrp="1"/>
          </p:cNvSpPr>
          <p:nvPr>
            <p:ph type="sldNum" sz="quarter" idx="12"/>
          </p:nvPr>
        </p:nvSpPr>
        <p:spPr/>
        <p:txBody>
          <a:bodyPr/>
          <a:lstStyle>
            <a:lvl1pPr>
              <a:defRPr/>
            </a:lvl1pPr>
          </a:lstStyle>
          <a:p>
            <a:pPr>
              <a:defRPr/>
            </a:pPr>
            <a:fld id="{6A16BCA8-8C01-B14B-BE95-1AFD10F9E827}" type="slidenum">
              <a:rPr lang="en-GB" altLang="en-US"/>
              <a:pPr>
                <a:defRPr/>
              </a:pPr>
              <a:t>‹#›</a:t>
            </a:fld>
            <a:endParaRPr lang="en-GB" altLang="en-US"/>
          </a:p>
        </p:txBody>
      </p:sp>
    </p:spTree>
    <p:extLst>
      <p:ext uri="{BB962C8B-B14F-4D97-AF65-F5344CB8AC3E}">
        <p14:creationId xmlns:p14="http://schemas.microsoft.com/office/powerpoint/2010/main" val="355843135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F619B7-0E92-E748-B9DC-1263E45FD921}"/>
              </a:ext>
            </a:extLst>
          </p:cNvPr>
          <p:cNvSpPr>
            <a:spLocks noGrp="1"/>
          </p:cNvSpPr>
          <p:nvPr>
            <p:ph type="dt" sz="half" idx="10"/>
          </p:nvPr>
        </p:nvSpPr>
        <p:spPr/>
        <p:txBody>
          <a:bodyPr/>
          <a:lstStyle>
            <a:lvl1pPr>
              <a:defRPr/>
            </a:lvl1pPr>
          </a:lstStyle>
          <a:p>
            <a:pPr>
              <a:defRPr/>
            </a:pPr>
            <a:fld id="{724339F4-6C92-4795-B86B-917B2DF4DEAE}" type="datetime1">
              <a:rPr lang="en-GB" altLang="en-US" smtClean="0"/>
              <a:t>15/08/2024</a:t>
            </a:fld>
            <a:endParaRPr lang="en-GB" altLang="en-US"/>
          </a:p>
        </p:txBody>
      </p:sp>
      <p:sp>
        <p:nvSpPr>
          <p:cNvPr id="5" name="Footer Placeholder 4">
            <a:extLst>
              <a:ext uri="{FF2B5EF4-FFF2-40B4-BE49-F238E27FC236}">
                <a16:creationId xmlns:a16="http://schemas.microsoft.com/office/drawing/2014/main" id="{75415D93-852B-404D-BE65-5B8E99C576FF}"/>
              </a:ext>
            </a:extLst>
          </p:cNvPr>
          <p:cNvSpPr>
            <a:spLocks noGrp="1"/>
          </p:cNvSpPr>
          <p:nvPr>
            <p:ph type="ftr" sz="quarter" idx="11"/>
          </p:nvPr>
        </p:nvSpPr>
        <p:spPr/>
        <p:txBody>
          <a:bodyPr/>
          <a:lstStyle>
            <a:lvl1pPr>
              <a:defRPr/>
            </a:lvl1pPr>
          </a:lstStyle>
          <a:p>
            <a:pPr>
              <a:defRPr/>
            </a:pPr>
            <a:r>
              <a:rPr lang="en-GB"/>
              <a:t>Not Protectively Marked</a:t>
            </a:r>
          </a:p>
        </p:txBody>
      </p:sp>
      <p:sp>
        <p:nvSpPr>
          <p:cNvPr id="6" name="Slide Number Placeholder 5">
            <a:extLst>
              <a:ext uri="{FF2B5EF4-FFF2-40B4-BE49-F238E27FC236}">
                <a16:creationId xmlns:a16="http://schemas.microsoft.com/office/drawing/2014/main" id="{0181B69E-BFC1-624A-8DEB-731219E70DB1}"/>
              </a:ext>
            </a:extLst>
          </p:cNvPr>
          <p:cNvSpPr>
            <a:spLocks noGrp="1"/>
          </p:cNvSpPr>
          <p:nvPr>
            <p:ph type="sldNum" sz="quarter" idx="12"/>
          </p:nvPr>
        </p:nvSpPr>
        <p:spPr/>
        <p:txBody>
          <a:bodyPr/>
          <a:lstStyle>
            <a:lvl1pPr>
              <a:defRPr/>
            </a:lvl1pPr>
          </a:lstStyle>
          <a:p>
            <a:pPr>
              <a:defRPr/>
            </a:pPr>
            <a:fld id="{1768CBCC-13FA-424F-B23A-6E5959B63659}" type="slidenum">
              <a:rPr lang="en-GB" altLang="en-US"/>
              <a:pPr>
                <a:defRPr/>
              </a:pPr>
              <a:t>‹#›</a:t>
            </a:fld>
            <a:endParaRPr lang="en-GB" altLang="en-US"/>
          </a:p>
        </p:txBody>
      </p:sp>
    </p:spTree>
    <p:extLst>
      <p:ext uri="{BB962C8B-B14F-4D97-AF65-F5344CB8AC3E}">
        <p14:creationId xmlns:p14="http://schemas.microsoft.com/office/powerpoint/2010/main" val="327521908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1903320-7B19-C843-9B5C-09A9BDB275F6}"/>
              </a:ext>
            </a:extLst>
          </p:cNvPr>
          <p:cNvSpPr>
            <a:spLocks noGrp="1"/>
          </p:cNvSpPr>
          <p:nvPr>
            <p:ph type="dt" sz="half" idx="10"/>
          </p:nvPr>
        </p:nvSpPr>
        <p:spPr/>
        <p:txBody>
          <a:bodyPr/>
          <a:lstStyle>
            <a:lvl1pPr>
              <a:defRPr/>
            </a:lvl1pPr>
          </a:lstStyle>
          <a:p>
            <a:pPr>
              <a:defRPr/>
            </a:pPr>
            <a:fld id="{1DF954BA-0ABE-4908-A7D3-7BA8ED65D271}" type="datetime1">
              <a:rPr lang="en-GB" altLang="en-US" smtClean="0"/>
              <a:t>15/08/2024</a:t>
            </a:fld>
            <a:endParaRPr lang="en-GB" altLang="en-US"/>
          </a:p>
        </p:txBody>
      </p:sp>
      <p:sp>
        <p:nvSpPr>
          <p:cNvPr id="5" name="Footer Placeholder 4">
            <a:extLst>
              <a:ext uri="{FF2B5EF4-FFF2-40B4-BE49-F238E27FC236}">
                <a16:creationId xmlns:a16="http://schemas.microsoft.com/office/drawing/2014/main" id="{8EEE5F81-2BD5-6C43-B876-75A2930EB107}"/>
              </a:ext>
            </a:extLst>
          </p:cNvPr>
          <p:cNvSpPr>
            <a:spLocks noGrp="1"/>
          </p:cNvSpPr>
          <p:nvPr>
            <p:ph type="ftr" sz="quarter" idx="11"/>
          </p:nvPr>
        </p:nvSpPr>
        <p:spPr/>
        <p:txBody>
          <a:bodyPr/>
          <a:lstStyle>
            <a:lvl1pPr>
              <a:defRPr/>
            </a:lvl1pPr>
          </a:lstStyle>
          <a:p>
            <a:pPr>
              <a:defRPr/>
            </a:pPr>
            <a:r>
              <a:rPr lang="en-GB"/>
              <a:t>Not Protectively Marked</a:t>
            </a:r>
            <a:endParaRPr lang="en-GB" dirty="0"/>
          </a:p>
        </p:txBody>
      </p:sp>
      <p:sp>
        <p:nvSpPr>
          <p:cNvPr id="6" name="Slide Number Placeholder 5">
            <a:extLst>
              <a:ext uri="{FF2B5EF4-FFF2-40B4-BE49-F238E27FC236}">
                <a16:creationId xmlns:a16="http://schemas.microsoft.com/office/drawing/2014/main" id="{C7871AA2-DFC0-3744-9F24-9B6BA2F482D5}"/>
              </a:ext>
            </a:extLst>
          </p:cNvPr>
          <p:cNvSpPr>
            <a:spLocks noGrp="1"/>
          </p:cNvSpPr>
          <p:nvPr>
            <p:ph type="sldNum" sz="quarter" idx="12"/>
          </p:nvPr>
        </p:nvSpPr>
        <p:spPr/>
        <p:txBody>
          <a:bodyPr/>
          <a:lstStyle>
            <a:lvl1pPr>
              <a:defRPr/>
            </a:lvl1pPr>
          </a:lstStyle>
          <a:p>
            <a:pPr>
              <a:defRPr/>
            </a:pPr>
            <a:fld id="{D18665BF-D46E-FE43-B833-20706C827F37}" type="slidenum">
              <a:rPr lang="en-GB" altLang="en-US"/>
              <a:pPr>
                <a:defRPr/>
              </a:pPr>
              <a:t>‹#›</a:t>
            </a:fld>
            <a:endParaRPr lang="en-GB" altLang="en-US"/>
          </a:p>
        </p:txBody>
      </p:sp>
    </p:spTree>
    <p:extLst>
      <p:ext uri="{BB962C8B-B14F-4D97-AF65-F5344CB8AC3E}">
        <p14:creationId xmlns:p14="http://schemas.microsoft.com/office/powerpoint/2010/main" val="370565861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0D7290-9F2F-104E-A69B-7A379AF93242}"/>
              </a:ext>
            </a:extLst>
          </p:cNvPr>
          <p:cNvSpPr>
            <a:spLocks noGrp="1"/>
          </p:cNvSpPr>
          <p:nvPr>
            <p:ph type="dt" sz="half" idx="10"/>
          </p:nvPr>
        </p:nvSpPr>
        <p:spPr/>
        <p:txBody>
          <a:bodyPr/>
          <a:lstStyle>
            <a:lvl1pPr>
              <a:defRPr/>
            </a:lvl1pPr>
          </a:lstStyle>
          <a:p>
            <a:pPr>
              <a:defRPr/>
            </a:pPr>
            <a:fld id="{5E8A7FB4-FC2F-45D9-8A5C-E7B01D0E343A}" type="datetime1">
              <a:rPr lang="en-GB" altLang="en-US" smtClean="0"/>
              <a:t>15/08/2024</a:t>
            </a:fld>
            <a:endParaRPr lang="en-GB" altLang="en-US"/>
          </a:p>
        </p:txBody>
      </p:sp>
      <p:sp>
        <p:nvSpPr>
          <p:cNvPr id="5" name="Footer Placeholder 4">
            <a:extLst>
              <a:ext uri="{FF2B5EF4-FFF2-40B4-BE49-F238E27FC236}">
                <a16:creationId xmlns:a16="http://schemas.microsoft.com/office/drawing/2014/main" id="{E5833F0B-C8F3-DE44-B8EF-E38C29E4543B}"/>
              </a:ext>
            </a:extLst>
          </p:cNvPr>
          <p:cNvSpPr>
            <a:spLocks noGrp="1"/>
          </p:cNvSpPr>
          <p:nvPr>
            <p:ph type="ftr" sz="quarter" idx="11"/>
          </p:nvPr>
        </p:nvSpPr>
        <p:spPr/>
        <p:txBody>
          <a:bodyPr/>
          <a:lstStyle>
            <a:lvl1pPr>
              <a:defRPr/>
            </a:lvl1pPr>
          </a:lstStyle>
          <a:p>
            <a:pPr>
              <a:defRPr/>
            </a:pPr>
            <a:r>
              <a:rPr lang="en-GB"/>
              <a:t>Not Protectively Marked</a:t>
            </a:r>
          </a:p>
        </p:txBody>
      </p:sp>
      <p:sp>
        <p:nvSpPr>
          <p:cNvPr id="6" name="Slide Number Placeholder 5">
            <a:extLst>
              <a:ext uri="{FF2B5EF4-FFF2-40B4-BE49-F238E27FC236}">
                <a16:creationId xmlns:a16="http://schemas.microsoft.com/office/drawing/2014/main" id="{81D2F2E8-82FC-ED41-AD08-311D4A16E64C}"/>
              </a:ext>
            </a:extLst>
          </p:cNvPr>
          <p:cNvSpPr>
            <a:spLocks noGrp="1"/>
          </p:cNvSpPr>
          <p:nvPr>
            <p:ph type="sldNum" sz="quarter" idx="12"/>
          </p:nvPr>
        </p:nvSpPr>
        <p:spPr/>
        <p:txBody>
          <a:bodyPr/>
          <a:lstStyle>
            <a:lvl1pPr>
              <a:defRPr/>
            </a:lvl1pPr>
          </a:lstStyle>
          <a:p>
            <a:pPr>
              <a:defRPr/>
            </a:pPr>
            <a:fld id="{6660BEBF-4AE8-F64D-BE74-C105AF9FDBA8}" type="slidenum">
              <a:rPr lang="en-GB" altLang="en-US"/>
              <a:pPr>
                <a:defRPr/>
              </a:pPr>
              <a:t>‹#›</a:t>
            </a:fld>
            <a:endParaRPr lang="en-GB" altLang="en-US"/>
          </a:p>
        </p:txBody>
      </p:sp>
    </p:spTree>
    <p:extLst>
      <p:ext uri="{BB962C8B-B14F-4D97-AF65-F5344CB8AC3E}">
        <p14:creationId xmlns:p14="http://schemas.microsoft.com/office/powerpoint/2010/main" val="226532581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C46746CF-97BA-894D-9855-3A1D916A66E5}"/>
              </a:ext>
            </a:extLst>
          </p:cNvPr>
          <p:cNvSpPr>
            <a:spLocks noGrp="1"/>
          </p:cNvSpPr>
          <p:nvPr>
            <p:ph type="dt" sz="half" idx="10"/>
          </p:nvPr>
        </p:nvSpPr>
        <p:spPr/>
        <p:txBody>
          <a:bodyPr/>
          <a:lstStyle>
            <a:lvl1pPr>
              <a:defRPr/>
            </a:lvl1pPr>
          </a:lstStyle>
          <a:p>
            <a:pPr>
              <a:defRPr/>
            </a:pPr>
            <a:fld id="{CE9F1D63-A788-41E2-A7AA-F184AE4B75FE}" type="datetime1">
              <a:rPr lang="en-GB" altLang="en-US" smtClean="0"/>
              <a:t>15/08/2024</a:t>
            </a:fld>
            <a:endParaRPr lang="en-GB" altLang="en-US"/>
          </a:p>
        </p:txBody>
      </p:sp>
      <p:sp>
        <p:nvSpPr>
          <p:cNvPr id="6" name="Footer Placeholder 4">
            <a:extLst>
              <a:ext uri="{FF2B5EF4-FFF2-40B4-BE49-F238E27FC236}">
                <a16:creationId xmlns:a16="http://schemas.microsoft.com/office/drawing/2014/main" id="{2D311DFC-2C99-204E-BDD4-DBEABEBB2D8A}"/>
              </a:ext>
            </a:extLst>
          </p:cNvPr>
          <p:cNvSpPr>
            <a:spLocks noGrp="1"/>
          </p:cNvSpPr>
          <p:nvPr>
            <p:ph type="ftr" sz="quarter" idx="11"/>
          </p:nvPr>
        </p:nvSpPr>
        <p:spPr/>
        <p:txBody>
          <a:bodyPr/>
          <a:lstStyle>
            <a:lvl1pPr>
              <a:defRPr/>
            </a:lvl1pPr>
          </a:lstStyle>
          <a:p>
            <a:pPr>
              <a:defRPr/>
            </a:pPr>
            <a:r>
              <a:rPr lang="en-GB"/>
              <a:t>Not Protectively Marked</a:t>
            </a:r>
          </a:p>
        </p:txBody>
      </p:sp>
      <p:sp>
        <p:nvSpPr>
          <p:cNvPr id="7" name="Slide Number Placeholder 5">
            <a:extLst>
              <a:ext uri="{FF2B5EF4-FFF2-40B4-BE49-F238E27FC236}">
                <a16:creationId xmlns:a16="http://schemas.microsoft.com/office/drawing/2014/main" id="{C3BA9DA1-F844-3245-91C8-719356B9EF0C}"/>
              </a:ext>
            </a:extLst>
          </p:cNvPr>
          <p:cNvSpPr>
            <a:spLocks noGrp="1"/>
          </p:cNvSpPr>
          <p:nvPr>
            <p:ph type="sldNum" sz="quarter" idx="12"/>
          </p:nvPr>
        </p:nvSpPr>
        <p:spPr/>
        <p:txBody>
          <a:bodyPr/>
          <a:lstStyle>
            <a:lvl1pPr>
              <a:defRPr/>
            </a:lvl1pPr>
          </a:lstStyle>
          <a:p>
            <a:pPr>
              <a:defRPr/>
            </a:pPr>
            <a:fld id="{03848429-EB45-E045-B870-26CC9417472D}" type="slidenum">
              <a:rPr lang="en-GB" altLang="en-US"/>
              <a:pPr>
                <a:defRPr/>
              </a:pPr>
              <a:t>‹#›</a:t>
            </a:fld>
            <a:endParaRPr lang="en-GB" altLang="en-US"/>
          </a:p>
        </p:txBody>
      </p:sp>
    </p:spTree>
    <p:extLst>
      <p:ext uri="{BB962C8B-B14F-4D97-AF65-F5344CB8AC3E}">
        <p14:creationId xmlns:p14="http://schemas.microsoft.com/office/powerpoint/2010/main" val="400956451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151335"/>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F2F6E88B-D0B4-7140-A447-68C5F9916C4B}"/>
              </a:ext>
            </a:extLst>
          </p:cNvPr>
          <p:cNvSpPr>
            <a:spLocks noGrp="1"/>
          </p:cNvSpPr>
          <p:nvPr>
            <p:ph type="dt" sz="half" idx="10"/>
          </p:nvPr>
        </p:nvSpPr>
        <p:spPr/>
        <p:txBody>
          <a:bodyPr/>
          <a:lstStyle>
            <a:lvl1pPr>
              <a:defRPr/>
            </a:lvl1pPr>
          </a:lstStyle>
          <a:p>
            <a:pPr>
              <a:defRPr/>
            </a:pPr>
            <a:fld id="{E405E3EB-0A88-4D97-8086-DE0BCD589375}" type="datetime1">
              <a:rPr lang="en-GB" altLang="en-US" smtClean="0"/>
              <a:t>15/08/2024</a:t>
            </a:fld>
            <a:endParaRPr lang="en-GB" altLang="en-US"/>
          </a:p>
        </p:txBody>
      </p:sp>
      <p:sp>
        <p:nvSpPr>
          <p:cNvPr id="8" name="Footer Placeholder 4">
            <a:extLst>
              <a:ext uri="{FF2B5EF4-FFF2-40B4-BE49-F238E27FC236}">
                <a16:creationId xmlns:a16="http://schemas.microsoft.com/office/drawing/2014/main" id="{6E8D7837-4D5B-1B40-863C-FC2A18EFCA50}"/>
              </a:ext>
            </a:extLst>
          </p:cNvPr>
          <p:cNvSpPr>
            <a:spLocks noGrp="1"/>
          </p:cNvSpPr>
          <p:nvPr>
            <p:ph type="ftr" sz="quarter" idx="11"/>
          </p:nvPr>
        </p:nvSpPr>
        <p:spPr/>
        <p:txBody>
          <a:bodyPr/>
          <a:lstStyle>
            <a:lvl1pPr>
              <a:defRPr/>
            </a:lvl1pPr>
          </a:lstStyle>
          <a:p>
            <a:pPr>
              <a:defRPr/>
            </a:pPr>
            <a:r>
              <a:rPr lang="en-GB"/>
              <a:t>Not Protectively Marked</a:t>
            </a:r>
          </a:p>
        </p:txBody>
      </p:sp>
      <p:sp>
        <p:nvSpPr>
          <p:cNvPr id="9" name="Slide Number Placeholder 5">
            <a:extLst>
              <a:ext uri="{FF2B5EF4-FFF2-40B4-BE49-F238E27FC236}">
                <a16:creationId xmlns:a16="http://schemas.microsoft.com/office/drawing/2014/main" id="{13B7E51D-08A2-1348-98C5-473172AD421D}"/>
              </a:ext>
            </a:extLst>
          </p:cNvPr>
          <p:cNvSpPr>
            <a:spLocks noGrp="1"/>
          </p:cNvSpPr>
          <p:nvPr>
            <p:ph type="sldNum" sz="quarter" idx="12"/>
          </p:nvPr>
        </p:nvSpPr>
        <p:spPr/>
        <p:txBody>
          <a:bodyPr/>
          <a:lstStyle>
            <a:lvl1pPr>
              <a:defRPr/>
            </a:lvl1pPr>
          </a:lstStyle>
          <a:p>
            <a:pPr>
              <a:defRPr/>
            </a:pPr>
            <a:fld id="{B67A8524-9CAB-7E46-BDED-9A22420F3A9D}" type="slidenum">
              <a:rPr lang="en-GB" altLang="en-US"/>
              <a:pPr>
                <a:defRPr/>
              </a:pPr>
              <a:t>‹#›</a:t>
            </a:fld>
            <a:endParaRPr lang="en-GB" altLang="en-US"/>
          </a:p>
        </p:txBody>
      </p:sp>
    </p:spTree>
    <p:extLst>
      <p:ext uri="{BB962C8B-B14F-4D97-AF65-F5344CB8AC3E}">
        <p14:creationId xmlns:p14="http://schemas.microsoft.com/office/powerpoint/2010/main" val="186533703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1DE44CFD-9ABA-D44B-ACA3-D07570EE9C4B}"/>
              </a:ext>
            </a:extLst>
          </p:cNvPr>
          <p:cNvSpPr>
            <a:spLocks noGrp="1"/>
          </p:cNvSpPr>
          <p:nvPr>
            <p:ph type="dt" sz="half" idx="10"/>
          </p:nvPr>
        </p:nvSpPr>
        <p:spPr/>
        <p:txBody>
          <a:bodyPr/>
          <a:lstStyle>
            <a:lvl1pPr>
              <a:defRPr/>
            </a:lvl1pPr>
          </a:lstStyle>
          <a:p>
            <a:pPr>
              <a:defRPr/>
            </a:pPr>
            <a:fld id="{81EE0CB1-CB0D-42C3-9CAE-64290DB75207}" type="datetime1">
              <a:rPr lang="en-GB" altLang="en-US" smtClean="0"/>
              <a:t>15/08/2024</a:t>
            </a:fld>
            <a:endParaRPr lang="en-GB" altLang="en-US"/>
          </a:p>
        </p:txBody>
      </p:sp>
      <p:sp>
        <p:nvSpPr>
          <p:cNvPr id="4" name="Footer Placeholder 4">
            <a:extLst>
              <a:ext uri="{FF2B5EF4-FFF2-40B4-BE49-F238E27FC236}">
                <a16:creationId xmlns:a16="http://schemas.microsoft.com/office/drawing/2014/main" id="{7486B06F-3238-BF4F-85E7-F25A1C0B201C}"/>
              </a:ext>
            </a:extLst>
          </p:cNvPr>
          <p:cNvSpPr>
            <a:spLocks noGrp="1"/>
          </p:cNvSpPr>
          <p:nvPr>
            <p:ph type="ftr" sz="quarter" idx="11"/>
          </p:nvPr>
        </p:nvSpPr>
        <p:spPr/>
        <p:txBody>
          <a:bodyPr/>
          <a:lstStyle>
            <a:lvl1pPr>
              <a:defRPr/>
            </a:lvl1pPr>
          </a:lstStyle>
          <a:p>
            <a:pPr>
              <a:defRPr/>
            </a:pPr>
            <a:r>
              <a:rPr lang="en-GB"/>
              <a:t>Not Protectively Marked</a:t>
            </a:r>
          </a:p>
        </p:txBody>
      </p:sp>
      <p:sp>
        <p:nvSpPr>
          <p:cNvPr id="5" name="Slide Number Placeholder 5">
            <a:extLst>
              <a:ext uri="{FF2B5EF4-FFF2-40B4-BE49-F238E27FC236}">
                <a16:creationId xmlns:a16="http://schemas.microsoft.com/office/drawing/2014/main" id="{5F4BBA48-893B-F843-BFE4-385B9FC39B44}"/>
              </a:ext>
            </a:extLst>
          </p:cNvPr>
          <p:cNvSpPr>
            <a:spLocks noGrp="1"/>
          </p:cNvSpPr>
          <p:nvPr>
            <p:ph type="sldNum" sz="quarter" idx="12"/>
          </p:nvPr>
        </p:nvSpPr>
        <p:spPr/>
        <p:txBody>
          <a:bodyPr/>
          <a:lstStyle>
            <a:lvl1pPr>
              <a:defRPr/>
            </a:lvl1pPr>
          </a:lstStyle>
          <a:p>
            <a:pPr>
              <a:defRPr/>
            </a:pPr>
            <a:fld id="{78759A14-F578-9C40-8DC5-7371BFF3772C}" type="slidenum">
              <a:rPr lang="en-GB" altLang="en-US"/>
              <a:pPr>
                <a:defRPr/>
              </a:pPr>
              <a:t>‹#›</a:t>
            </a:fld>
            <a:endParaRPr lang="en-GB" altLang="en-US"/>
          </a:p>
        </p:txBody>
      </p:sp>
    </p:spTree>
    <p:extLst>
      <p:ext uri="{BB962C8B-B14F-4D97-AF65-F5344CB8AC3E}">
        <p14:creationId xmlns:p14="http://schemas.microsoft.com/office/powerpoint/2010/main" val="264008022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482CFCD-979F-7440-8E40-4B1D330B89B1}"/>
              </a:ext>
            </a:extLst>
          </p:cNvPr>
          <p:cNvSpPr>
            <a:spLocks noGrp="1"/>
          </p:cNvSpPr>
          <p:nvPr>
            <p:ph type="dt" sz="half" idx="10"/>
          </p:nvPr>
        </p:nvSpPr>
        <p:spPr/>
        <p:txBody>
          <a:bodyPr/>
          <a:lstStyle>
            <a:lvl1pPr>
              <a:defRPr/>
            </a:lvl1pPr>
          </a:lstStyle>
          <a:p>
            <a:pPr>
              <a:defRPr/>
            </a:pPr>
            <a:fld id="{DB8D5909-F616-4272-9893-2D86B01473C4}" type="datetime1">
              <a:rPr lang="en-GB" altLang="en-US" smtClean="0"/>
              <a:t>15/08/2024</a:t>
            </a:fld>
            <a:endParaRPr lang="en-GB" altLang="en-US"/>
          </a:p>
        </p:txBody>
      </p:sp>
      <p:sp>
        <p:nvSpPr>
          <p:cNvPr id="3" name="Footer Placeholder 4">
            <a:extLst>
              <a:ext uri="{FF2B5EF4-FFF2-40B4-BE49-F238E27FC236}">
                <a16:creationId xmlns:a16="http://schemas.microsoft.com/office/drawing/2014/main" id="{31AF64EB-C36C-224F-B71B-FA427975EA5C}"/>
              </a:ext>
            </a:extLst>
          </p:cNvPr>
          <p:cNvSpPr>
            <a:spLocks noGrp="1"/>
          </p:cNvSpPr>
          <p:nvPr>
            <p:ph type="ftr" sz="quarter" idx="11"/>
          </p:nvPr>
        </p:nvSpPr>
        <p:spPr/>
        <p:txBody>
          <a:bodyPr/>
          <a:lstStyle>
            <a:lvl1pPr>
              <a:defRPr/>
            </a:lvl1pPr>
          </a:lstStyle>
          <a:p>
            <a:pPr>
              <a:defRPr/>
            </a:pPr>
            <a:r>
              <a:rPr lang="en-GB"/>
              <a:t>Not Protectively Marked</a:t>
            </a:r>
          </a:p>
        </p:txBody>
      </p:sp>
      <p:sp>
        <p:nvSpPr>
          <p:cNvPr id="4" name="Slide Number Placeholder 5">
            <a:extLst>
              <a:ext uri="{FF2B5EF4-FFF2-40B4-BE49-F238E27FC236}">
                <a16:creationId xmlns:a16="http://schemas.microsoft.com/office/drawing/2014/main" id="{112C6A13-19CB-184E-8D05-91695A87260F}"/>
              </a:ext>
            </a:extLst>
          </p:cNvPr>
          <p:cNvSpPr>
            <a:spLocks noGrp="1"/>
          </p:cNvSpPr>
          <p:nvPr>
            <p:ph type="sldNum" sz="quarter" idx="12"/>
          </p:nvPr>
        </p:nvSpPr>
        <p:spPr/>
        <p:txBody>
          <a:bodyPr/>
          <a:lstStyle>
            <a:lvl1pPr>
              <a:defRPr/>
            </a:lvl1pPr>
          </a:lstStyle>
          <a:p>
            <a:pPr>
              <a:defRPr/>
            </a:pPr>
            <a:fld id="{4381163B-0ED7-EB4A-AE66-3D32C0F72389}" type="slidenum">
              <a:rPr lang="en-GB" altLang="en-US"/>
              <a:pPr>
                <a:defRPr/>
              </a:pPr>
              <a:t>‹#›</a:t>
            </a:fld>
            <a:endParaRPr lang="en-GB" altLang="en-US"/>
          </a:p>
        </p:txBody>
      </p:sp>
    </p:spTree>
    <p:extLst>
      <p:ext uri="{BB962C8B-B14F-4D97-AF65-F5344CB8AC3E}">
        <p14:creationId xmlns:p14="http://schemas.microsoft.com/office/powerpoint/2010/main" val="1938989819"/>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a:prstGeom prst="rect">
            <a:avLst/>
          </a:prstGeo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3" y="1076327"/>
            <a:ext cx="3008313" cy="351829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8FB85789-663A-7240-81DC-6399FC7C67DF}"/>
              </a:ext>
            </a:extLst>
          </p:cNvPr>
          <p:cNvSpPr>
            <a:spLocks noGrp="1"/>
          </p:cNvSpPr>
          <p:nvPr>
            <p:ph type="dt" sz="half" idx="10"/>
          </p:nvPr>
        </p:nvSpPr>
        <p:spPr/>
        <p:txBody>
          <a:bodyPr/>
          <a:lstStyle>
            <a:lvl1pPr>
              <a:defRPr/>
            </a:lvl1pPr>
          </a:lstStyle>
          <a:p>
            <a:pPr>
              <a:defRPr/>
            </a:pPr>
            <a:fld id="{A5EF5126-AE02-4602-BF84-9B13D3FE8331}" type="datetime1">
              <a:rPr lang="en-GB" altLang="en-US" smtClean="0"/>
              <a:t>15/08/2024</a:t>
            </a:fld>
            <a:endParaRPr lang="en-GB" altLang="en-US"/>
          </a:p>
        </p:txBody>
      </p:sp>
      <p:sp>
        <p:nvSpPr>
          <p:cNvPr id="6" name="Footer Placeholder 4">
            <a:extLst>
              <a:ext uri="{FF2B5EF4-FFF2-40B4-BE49-F238E27FC236}">
                <a16:creationId xmlns:a16="http://schemas.microsoft.com/office/drawing/2014/main" id="{0F021EBB-2F24-4749-BCE4-C59FA8516086}"/>
              </a:ext>
            </a:extLst>
          </p:cNvPr>
          <p:cNvSpPr>
            <a:spLocks noGrp="1"/>
          </p:cNvSpPr>
          <p:nvPr>
            <p:ph type="ftr" sz="quarter" idx="11"/>
          </p:nvPr>
        </p:nvSpPr>
        <p:spPr/>
        <p:txBody>
          <a:bodyPr/>
          <a:lstStyle>
            <a:lvl1pPr>
              <a:defRPr/>
            </a:lvl1pPr>
          </a:lstStyle>
          <a:p>
            <a:pPr>
              <a:defRPr/>
            </a:pPr>
            <a:r>
              <a:rPr lang="en-GB"/>
              <a:t>Not Protectively Marked</a:t>
            </a:r>
          </a:p>
        </p:txBody>
      </p:sp>
      <p:sp>
        <p:nvSpPr>
          <p:cNvPr id="7" name="Slide Number Placeholder 5">
            <a:extLst>
              <a:ext uri="{FF2B5EF4-FFF2-40B4-BE49-F238E27FC236}">
                <a16:creationId xmlns:a16="http://schemas.microsoft.com/office/drawing/2014/main" id="{5CEEEFB0-A1B3-D443-87B2-5CAD220F0FD6}"/>
              </a:ext>
            </a:extLst>
          </p:cNvPr>
          <p:cNvSpPr>
            <a:spLocks noGrp="1"/>
          </p:cNvSpPr>
          <p:nvPr>
            <p:ph type="sldNum" sz="quarter" idx="12"/>
          </p:nvPr>
        </p:nvSpPr>
        <p:spPr/>
        <p:txBody>
          <a:bodyPr/>
          <a:lstStyle>
            <a:lvl1pPr>
              <a:defRPr/>
            </a:lvl1pPr>
          </a:lstStyle>
          <a:p>
            <a:pPr>
              <a:defRPr/>
            </a:pPr>
            <a:fld id="{84BDE286-FAAA-B046-851D-00CAAD717C60}" type="slidenum">
              <a:rPr lang="en-GB" altLang="en-US"/>
              <a:pPr>
                <a:defRPr/>
              </a:pPr>
              <a:t>‹#›</a:t>
            </a:fld>
            <a:endParaRPr lang="en-GB" altLang="en-US"/>
          </a:p>
        </p:txBody>
      </p:sp>
    </p:spTree>
    <p:extLst>
      <p:ext uri="{BB962C8B-B14F-4D97-AF65-F5344CB8AC3E}">
        <p14:creationId xmlns:p14="http://schemas.microsoft.com/office/powerpoint/2010/main" val="129830760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25504"/>
            <a:ext cx="5486400" cy="60364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AE7484F9-18E3-C64F-92FD-C5B818AE4DF1}"/>
              </a:ext>
            </a:extLst>
          </p:cNvPr>
          <p:cNvSpPr>
            <a:spLocks noGrp="1"/>
          </p:cNvSpPr>
          <p:nvPr>
            <p:ph type="dt" sz="half" idx="10"/>
          </p:nvPr>
        </p:nvSpPr>
        <p:spPr/>
        <p:txBody>
          <a:bodyPr/>
          <a:lstStyle>
            <a:lvl1pPr>
              <a:defRPr/>
            </a:lvl1pPr>
          </a:lstStyle>
          <a:p>
            <a:pPr>
              <a:defRPr/>
            </a:pPr>
            <a:fld id="{5D5BADF4-993E-4E2D-AA7E-EB3C9B167649}" type="datetime1">
              <a:rPr lang="en-GB" altLang="en-US" smtClean="0"/>
              <a:t>15/08/2024</a:t>
            </a:fld>
            <a:endParaRPr lang="en-GB" altLang="en-US"/>
          </a:p>
        </p:txBody>
      </p:sp>
      <p:sp>
        <p:nvSpPr>
          <p:cNvPr id="6" name="Footer Placeholder 4">
            <a:extLst>
              <a:ext uri="{FF2B5EF4-FFF2-40B4-BE49-F238E27FC236}">
                <a16:creationId xmlns:a16="http://schemas.microsoft.com/office/drawing/2014/main" id="{527AE7FA-21E6-5944-8217-5E93DB04B275}"/>
              </a:ext>
            </a:extLst>
          </p:cNvPr>
          <p:cNvSpPr>
            <a:spLocks noGrp="1"/>
          </p:cNvSpPr>
          <p:nvPr>
            <p:ph type="ftr" sz="quarter" idx="11"/>
          </p:nvPr>
        </p:nvSpPr>
        <p:spPr/>
        <p:txBody>
          <a:bodyPr/>
          <a:lstStyle>
            <a:lvl1pPr>
              <a:defRPr/>
            </a:lvl1pPr>
          </a:lstStyle>
          <a:p>
            <a:pPr>
              <a:defRPr/>
            </a:pPr>
            <a:r>
              <a:rPr lang="en-GB"/>
              <a:t>Not Protectively Marked</a:t>
            </a:r>
          </a:p>
        </p:txBody>
      </p:sp>
      <p:sp>
        <p:nvSpPr>
          <p:cNvPr id="7" name="Slide Number Placeholder 5">
            <a:extLst>
              <a:ext uri="{FF2B5EF4-FFF2-40B4-BE49-F238E27FC236}">
                <a16:creationId xmlns:a16="http://schemas.microsoft.com/office/drawing/2014/main" id="{0776BBAC-5B91-F241-A32F-4A8E3988428D}"/>
              </a:ext>
            </a:extLst>
          </p:cNvPr>
          <p:cNvSpPr>
            <a:spLocks noGrp="1"/>
          </p:cNvSpPr>
          <p:nvPr>
            <p:ph type="sldNum" sz="quarter" idx="12"/>
          </p:nvPr>
        </p:nvSpPr>
        <p:spPr/>
        <p:txBody>
          <a:bodyPr/>
          <a:lstStyle>
            <a:lvl1pPr>
              <a:defRPr/>
            </a:lvl1pPr>
          </a:lstStyle>
          <a:p>
            <a:pPr>
              <a:defRPr/>
            </a:pPr>
            <a:fld id="{64209EFD-37DA-E743-B5DE-4972805D36DC}" type="slidenum">
              <a:rPr lang="en-GB" altLang="en-US"/>
              <a:pPr>
                <a:defRPr/>
              </a:pPr>
              <a:t>‹#›</a:t>
            </a:fld>
            <a:endParaRPr lang="en-GB" altLang="en-US"/>
          </a:p>
        </p:txBody>
      </p:sp>
    </p:spTree>
    <p:extLst>
      <p:ext uri="{BB962C8B-B14F-4D97-AF65-F5344CB8AC3E}">
        <p14:creationId xmlns:p14="http://schemas.microsoft.com/office/powerpoint/2010/main" val="162400269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CA0F8F3-33C9-4E48-BA6A-83623F369D80}"/>
              </a:ext>
            </a:extLst>
          </p:cNvPr>
          <p:cNvSpPr>
            <a:spLocks noGrp="1"/>
          </p:cNvSpPr>
          <p:nvPr>
            <p:ph type="dt" sz="half" idx="2"/>
          </p:nvPr>
        </p:nvSpPr>
        <p:spPr>
          <a:xfrm>
            <a:off x="457200" y="4767264"/>
            <a:ext cx="2133600" cy="273844"/>
          </a:xfrm>
          <a:prstGeom prst="rect">
            <a:avLst/>
          </a:prstGeom>
        </p:spPr>
        <p:txBody>
          <a:bodyPr vert="horz" wrap="square" lIns="91440" tIns="45720" rIns="91440" bIns="45720" numCol="1" anchor="ctr" anchorCtr="0" compatLnSpc="1">
            <a:prstTxWarp prst="textNoShape">
              <a:avLst/>
            </a:prstTxWarp>
          </a:bodyPr>
          <a:lstStyle>
            <a:lvl1pPr eaLnBrk="1" hangingPunct="1">
              <a:defRPr sz="900" smtClean="0">
                <a:solidFill>
                  <a:srgbClr val="898989"/>
                </a:solidFill>
              </a:defRPr>
            </a:lvl1pPr>
          </a:lstStyle>
          <a:p>
            <a:pPr>
              <a:defRPr/>
            </a:pPr>
            <a:fld id="{0BBAB0CF-F3E4-4D0D-9687-EA1561DD84CC}" type="datetime1">
              <a:rPr lang="en-GB" altLang="en-US" smtClean="0"/>
              <a:t>15/08/2024</a:t>
            </a:fld>
            <a:endParaRPr lang="en-GB" altLang="en-US"/>
          </a:p>
        </p:txBody>
      </p:sp>
      <p:sp>
        <p:nvSpPr>
          <p:cNvPr id="5" name="Footer Placeholder 4">
            <a:extLst>
              <a:ext uri="{FF2B5EF4-FFF2-40B4-BE49-F238E27FC236}">
                <a16:creationId xmlns:a16="http://schemas.microsoft.com/office/drawing/2014/main" id="{43D1F770-DBF0-3547-959C-A08BD073C848}"/>
              </a:ext>
            </a:extLst>
          </p:cNvPr>
          <p:cNvSpPr>
            <a:spLocks noGrp="1"/>
          </p:cNvSpPr>
          <p:nvPr>
            <p:ph type="ftr" sz="quarter" idx="3"/>
          </p:nvPr>
        </p:nvSpPr>
        <p:spPr>
          <a:xfrm>
            <a:off x="457200" y="4594623"/>
            <a:ext cx="5562600" cy="446485"/>
          </a:xfrm>
          <a:prstGeom prst="rect">
            <a:avLst/>
          </a:prstGeom>
        </p:spPr>
        <p:txBody>
          <a:bodyPr vert="horz" lIns="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cs typeface="+mn-cs"/>
              </a:defRPr>
            </a:lvl1pPr>
          </a:lstStyle>
          <a:p>
            <a:pPr>
              <a:defRPr/>
            </a:pPr>
            <a:r>
              <a:rPr lang="en-GB"/>
              <a:t>Not Protectively Marked</a:t>
            </a:r>
            <a:endParaRPr lang="en-GB" dirty="0"/>
          </a:p>
        </p:txBody>
      </p:sp>
      <p:sp>
        <p:nvSpPr>
          <p:cNvPr id="6" name="Slide Number Placeholder 5">
            <a:extLst>
              <a:ext uri="{FF2B5EF4-FFF2-40B4-BE49-F238E27FC236}">
                <a16:creationId xmlns:a16="http://schemas.microsoft.com/office/drawing/2014/main" id="{97CBC674-0AFA-4B43-8088-D29672CE93A5}"/>
              </a:ext>
            </a:extLst>
          </p:cNvPr>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defRPr>
            </a:lvl1pPr>
          </a:lstStyle>
          <a:p>
            <a:pPr>
              <a:defRPr/>
            </a:pPr>
            <a:fld id="{22F2EEFA-0C81-D744-9EA0-94E1C2E445BF}" type="slidenum">
              <a:rPr lang="en-GB" altLang="en-US"/>
              <a:pPr>
                <a:defRPr/>
              </a:pPr>
              <a:t>‹#›</a:t>
            </a:fld>
            <a:endParaRPr lang="en-GB" altLang="en-US"/>
          </a:p>
        </p:txBody>
      </p:sp>
      <p:sp>
        <p:nvSpPr>
          <p:cNvPr id="2" name="MSIPCMContentMarking" descr="{&quot;HashCode&quot;:356443993,&quot;Placement&quot;:&quot;Header&quot;,&quot;Top&quot;:0.0,&quot;Left&quot;:0.0,&quot;SlideWidth&quot;:720,&quot;SlideHeight&quot;:405}">
            <a:extLst>
              <a:ext uri="{FF2B5EF4-FFF2-40B4-BE49-F238E27FC236}">
                <a16:creationId xmlns:a16="http://schemas.microsoft.com/office/drawing/2014/main" id="{0F882CDF-36A1-4A2A-BECD-CEB09DDBC39A}"/>
              </a:ext>
            </a:extLst>
          </p:cNvPr>
          <p:cNvSpPr txBox="1"/>
          <p:nvPr userDrawn="1"/>
        </p:nvSpPr>
        <p:spPr>
          <a:xfrm>
            <a:off x="0" y="0"/>
            <a:ext cx="3333917" cy="330706"/>
          </a:xfrm>
          <a:prstGeom prst="rect">
            <a:avLst/>
          </a:prstGeom>
          <a:noFill/>
        </p:spPr>
        <p:txBody>
          <a:bodyPr vert="horz" wrap="square" lIns="0" tIns="0" rIns="0" bIns="0" rtlCol="0" anchor="ctr" anchorCtr="1">
            <a:spAutoFit/>
          </a:bodyPr>
          <a:lstStyle/>
          <a:p>
            <a:pPr algn="l">
              <a:spcBef>
                <a:spcPct val="0"/>
              </a:spcBef>
              <a:spcAft>
                <a:spcPct val="0"/>
              </a:spcAft>
            </a:pPr>
            <a:r>
              <a:rPr lang="en-GB" sz="1400">
                <a:solidFill>
                  <a:srgbClr val="0078D7"/>
                </a:solidFill>
                <a:latin typeface="Calibri" panose="020F0502020204030204" pitchFamily="34" charset="0"/>
              </a:rPr>
              <a:t>Sensitivity: NOT PROTECTIVELY MARKED</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sldNum="0" hdr="0" dt="0"/>
  <p:txStyles>
    <p:titleStyle>
      <a:lvl1pPr algn="ctr" rtl="0" eaLnBrk="0" fontAlgn="base" hangingPunct="0">
        <a:spcBef>
          <a:spcPct val="0"/>
        </a:spcBef>
        <a:spcAft>
          <a:spcPct val="0"/>
        </a:spcAft>
        <a:defRPr sz="33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33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33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33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3300">
          <a:solidFill>
            <a:schemeClr val="tx1"/>
          </a:solidFill>
          <a:latin typeface="Calibri" pitchFamily="34" charset="0"/>
          <a:ea typeface="MS PGothic" pitchFamily="34" charset="-128"/>
          <a:cs typeface="MS PGothic"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itchFamily="34" charset="-128"/>
          <a:cs typeface="MS PGothic" charset="0"/>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itchFamily="34" charset="-128"/>
          <a:cs typeface="MS PGothic" charset="0"/>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S PGothic" charset="0"/>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S PGothic"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3C2A4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E61C87-8E80-8045-9BDB-EEB9C87473FB}"/>
              </a:ext>
            </a:extLst>
          </p:cNvPr>
          <p:cNvSpPr/>
          <p:nvPr/>
        </p:nvSpPr>
        <p:spPr>
          <a:xfrm>
            <a:off x="0" y="0"/>
            <a:ext cx="9144000" cy="5143500"/>
          </a:xfrm>
          <a:prstGeom prst="rect">
            <a:avLst/>
          </a:prstGeom>
          <a:solidFill>
            <a:srgbClr val="2E2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outdoor, snow, night sky&#10;&#10;Description automatically generated">
            <a:extLst>
              <a:ext uri="{FF2B5EF4-FFF2-40B4-BE49-F238E27FC236}">
                <a16:creationId xmlns:a16="http://schemas.microsoft.com/office/drawing/2014/main" id="{BA44468A-C77C-5A48-AC88-F46B6B38AB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8" name="Picture 17">
            <a:extLst>
              <a:ext uri="{FF2B5EF4-FFF2-40B4-BE49-F238E27FC236}">
                <a16:creationId xmlns:a16="http://schemas.microsoft.com/office/drawing/2014/main" id="{D566E32C-5090-E744-8882-B85DCCFA90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411510"/>
            <a:ext cx="1352550" cy="390525"/>
          </a:xfrm>
          <a:prstGeom prst="rect">
            <a:avLst/>
          </a:prstGeom>
        </p:spPr>
      </p:pic>
      <p:sp>
        <p:nvSpPr>
          <p:cNvPr id="19" name="TextBox 6">
            <a:extLst>
              <a:ext uri="{FF2B5EF4-FFF2-40B4-BE49-F238E27FC236}">
                <a16:creationId xmlns:a16="http://schemas.microsoft.com/office/drawing/2014/main" id="{17A8A567-C7D3-564B-8CF3-AB56764C995E}"/>
              </a:ext>
            </a:extLst>
          </p:cNvPr>
          <p:cNvSpPr txBox="1">
            <a:spLocks noChangeArrowheads="1"/>
          </p:cNvSpPr>
          <p:nvPr/>
        </p:nvSpPr>
        <p:spPr bwMode="auto">
          <a:xfrm>
            <a:off x="6726146" y="4515966"/>
            <a:ext cx="2070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400" b="1" dirty="0" err="1">
                <a:solidFill>
                  <a:srgbClr val="FBFBFB"/>
                </a:solidFill>
                <a:latin typeface="Arial" panose="020B0604020202020204" pitchFamily="34" charset="0"/>
                <a:cs typeface="Arial" panose="020B0604020202020204" pitchFamily="34" charset="0"/>
              </a:rPr>
              <a:t>wolverhampton.</a:t>
            </a:r>
            <a:r>
              <a:rPr lang="en-US" altLang="en-US" sz="1400" dirty="0" err="1">
                <a:solidFill>
                  <a:srgbClr val="FBFBFB"/>
                </a:solidFill>
                <a:latin typeface="Arial" panose="020B0604020202020204" pitchFamily="34" charset="0"/>
                <a:cs typeface="Arial" panose="020B0604020202020204" pitchFamily="34" charset="0"/>
              </a:rPr>
              <a:t>gov.uk</a:t>
            </a:r>
            <a:endParaRPr lang="en-US" altLang="en-US" sz="1400" dirty="0">
              <a:solidFill>
                <a:srgbClr val="FBFBFB"/>
              </a:solidFill>
              <a:latin typeface="Arial" panose="020B0604020202020204" pitchFamily="34" charset="0"/>
              <a:cs typeface="Arial" panose="020B0604020202020204" pitchFamily="34" charset="0"/>
            </a:endParaRPr>
          </a:p>
        </p:txBody>
      </p:sp>
      <p:sp>
        <p:nvSpPr>
          <p:cNvPr id="22" name="Text Box 2">
            <a:extLst>
              <a:ext uri="{FF2B5EF4-FFF2-40B4-BE49-F238E27FC236}">
                <a16:creationId xmlns:a16="http://schemas.microsoft.com/office/drawing/2014/main" id="{C00FD5C0-3213-CC4E-BC4B-3E923DCDD739}"/>
              </a:ext>
            </a:extLst>
          </p:cNvPr>
          <p:cNvSpPr txBox="1">
            <a:spLocks noChangeArrowheads="1"/>
          </p:cNvSpPr>
          <p:nvPr/>
        </p:nvSpPr>
        <p:spPr bwMode="auto">
          <a:xfrm>
            <a:off x="1602000" y="2343579"/>
            <a:ext cx="5453696" cy="45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200000"/>
              </a:lnSpc>
              <a:spcBef>
                <a:spcPct val="0"/>
              </a:spcBef>
              <a:buNone/>
            </a:pPr>
            <a:endParaRPr lang="en-GB" altLang="en-US" sz="1400" dirty="0">
              <a:solidFill>
                <a:srgbClr val="FBFBFB"/>
              </a:solidFill>
              <a:latin typeface="Arial"/>
              <a:ea typeface="MS PGothic"/>
              <a:cs typeface="Arial"/>
            </a:endParaRPr>
          </a:p>
        </p:txBody>
      </p:sp>
      <p:sp>
        <p:nvSpPr>
          <p:cNvPr id="3" name="Text Box 2">
            <a:extLst>
              <a:ext uri="{FF2B5EF4-FFF2-40B4-BE49-F238E27FC236}">
                <a16:creationId xmlns:a16="http://schemas.microsoft.com/office/drawing/2014/main" id="{EA18F0B1-3FBB-2F39-33F6-D07396C36F83}"/>
              </a:ext>
            </a:extLst>
          </p:cNvPr>
          <p:cNvSpPr txBox="1">
            <a:spLocks noChangeArrowheads="1"/>
          </p:cNvSpPr>
          <p:nvPr/>
        </p:nvSpPr>
        <p:spPr bwMode="auto">
          <a:xfrm>
            <a:off x="1064846" y="1467106"/>
            <a:ext cx="761161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eaLnBrk="1" hangingPunct="1">
              <a:spcBef>
                <a:spcPct val="0"/>
              </a:spcBef>
              <a:buNone/>
            </a:pPr>
            <a:r>
              <a:rPr lang="en-GB" altLang="en-US" sz="3300" dirty="0">
                <a:solidFill>
                  <a:srgbClr val="FBFBFB"/>
                </a:solidFill>
                <a:latin typeface="Arial" panose="020B0604020202020204" pitchFamily="34" charset="0"/>
              </a:rPr>
              <a:t>Armed Forces Regional Data Pack (v3)</a:t>
            </a:r>
          </a:p>
          <a:p>
            <a:pPr lvl="0" eaLnBrk="1" hangingPunct="1">
              <a:spcBef>
                <a:spcPct val="0"/>
              </a:spcBef>
              <a:buNone/>
            </a:pPr>
            <a:br>
              <a:rPr lang="en-GB" altLang="en-US" sz="3300" dirty="0">
                <a:solidFill>
                  <a:srgbClr val="FBFBFB"/>
                </a:solidFill>
                <a:latin typeface="Arial" panose="020B0604020202020204" pitchFamily="34" charset="0"/>
              </a:rPr>
            </a:br>
            <a:r>
              <a:rPr lang="en-GB" altLang="en-US" sz="3300" dirty="0">
                <a:solidFill>
                  <a:srgbClr val="FBFBFB"/>
                </a:solidFill>
                <a:latin typeface="Arial" panose="020B0604020202020204" pitchFamily="34" charset="0"/>
              </a:rPr>
              <a:t>North East &amp; Yorkshire Region</a:t>
            </a:r>
          </a:p>
        </p:txBody>
      </p:sp>
      <p:pic>
        <p:nvPicPr>
          <p:cNvPr id="6" name="Picture 5" descr="A close-up of a logo&#10;&#10;Description automatically generated">
            <a:extLst>
              <a:ext uri="{FF2B5EF4-FFF2-40B4-BE49-F238E27FC236}">
                <a16:creationId xmlns:a16="http://schemas.microsoft.com/office/drawing/2014/main" id="{35D8F186-6314-84DF-C273-B3DDFD5F5C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3860522"/>
            <a:ext cx="5539980" cy="1107996"/>
          </a:xfrm>
          <a:prstGeom prst="rect">
            <a:avLst/>
          </a:prstGeom>
        </p:spPr>
      </p:pic>
    </p:spTree>
    <p:extLst>
      <p:ext uri="{BB962C8B-B14F-4D97-AF65-F5344CB8AC3E}">
        <p14:creationId xmlns:p14="http://schemas.microsoft.com/office/powerpoint/2010/main" val="2541998130"/>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par>
                                <p:cTn id="11" presetID="10" presetClass="entr" presetSubtype="0" fill="hold" grpId="0" nodeType="withEffect" nodePh="1">
                                  <p:stCondLst>
                                    <p:cond delay="500"/>
                                  </p:stCondLst>
                                  <p:endCondLst>
                                    <p:cond evt="begin" delay="0">
                                      <p:tn val="11"/>
                                    </p:cond>
                                  </p:endCondLst>
                                  <p:childTnLst>
                                    <p:set>
                                      <p:cBhvr>
                                        <p:cTn id="12" dur="1" fill="hold">
                                          <p:stCondLst>
                                            <p:cond delay="0"/>
                                          </p:stCondLst>
                                        </p:cTn>
                                        <p:tgtEl>
                                          <p:spTgt spid="22"/>
                                        </p:tgtEl>
                                        <p:attrNameLst>
                                          <p:attrName>style.visibility</p:attrName>
                                        </p:attrNameLst>
                                      </p:cBhvr>
                                      <p:to>
                                        <p:strVal val="visible"/>
                                      </p:to>
                                    </p:set>
                                    <p:animEffect transition="in" filter="fade">
                                      <p:cBhvr>
                                        <p:cTn id="13" dur="3000"/>
                                        <p:tgtEl>
                                          <p:spTgt spid="22"/>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idx="4294967295"/>
          </p:nvPr>
        </p:nvSpPr>
        <p:spPr>
          <a:xfrm>
            <a:off x="1655676" y="357504"/>
            <a:ext cx="6002424" cy="648073"/>
          </a:xfrm>
          <a:prstGeom prst="rect">
            <a:avLst/>
          </a:prstGeom>
        </p:spPr>
        <p:txBody>
          <a:bodyPr vert="horz" wrap="none" lIns="0" tIns="0" rIns="0" bIns="0" numCol="1" anchor="b" anchorCtr="0" compatLnSpc="1">
            <a:prstTxWarp prst="textNoShape">
              <a:avLst/>
            </a:prstTxWarp>
          </a:bodyPr>
          <a:lstStyle/>
          <a:p>
            <a:pPr algn="l" eaLnBrk="1" hangingPunct="1">
              <a:spcAft>
                <a:spcPct val="50000"/>
              </a:spcAft>
            </a:pPr>
            <a:r>
              <a:rPr lang="en-US" altLang="en-US" sz="1800" b="1" dirty="0">
                <a:solidFill>
                  <a:srgbClr val="00473C"/>
                </a:solidFill>
                <a:latin typeface="Arial" panose="020B0604020202020204" pitchFamily="34" charset="0"/>
                <a:cs typeface="Arial" panose="020B0604020202020204" pitchFamily="34" charset="0"/>
              </a:rPr>
              <a:t>Disability of veterans – NE &amp; Y</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type="body" idx="4294967295"/>
          </p:nvPr>
        </p:nvSpPr>
        <p:spPr>
          <a:xfrm>
            <a:off x="1655676" y="1329612"/>
            <a:ext cx="3636404" cy="2754306"/>
          </a:xfrm>
          <a:prstGeom prst="rect">
            <a:avLst/>
          </a:prstGeom>
        </p:spPr>
        <p:txBody>
          <a:bodyPr vert="horz" wrap="square" lIns="0" tIns="0" rIns="0" bIns="0" numCol="1" anchor="t" anchorCtr="0" compatLnSpc="1">
            <a:prstTxWarp prst="textNoShape">
              <a:avLst/>
            </a:prstTxWarp>
          </a:bodyPr>
          <a:lstStyle/>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Comparing disability status, based on both sex and on whether someone is a veteran or non-veteran, reveals large differences in perceptions of health, however there is no detail in the Census as to prevalence of underlying condition, or the type of impairment(s). </a:t>
            </a:r>
          </a:p>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There were 81,512 veterans ‘disabled’ of a total veteran cohort of ﻿240,227﻿﻿﻿.</a:t>
            </a:r>
          </a:p>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Notably, ﻿33.93%﻿ of veterans are ‘disabled’ compared to 21.87%﻿ of non-veterans, and compared to ﻿28.09%﻿ of reservists.</a:t>
            </a:r>
          </a:p>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Even after adjusting for age and sex, these differences remain – for example, 45.55% of veteran males 65+ are ‘disabled’, compared to 33.47% of non-veterans, and 41.69% of reservists.</a:t>
            </a:r>
          </a:p>
          <a:p>
            <a:pPr eaLnBrk="1" hangingPunct="1">
              <a:spcBef>
                <a:spcPct val="0"/>
              </a:spcBef>
              <a:spcAft>
                <a:spcPts val="1050"/>
              </a:spcAft>
              <a:defRPr/>
            </a:pPr>
            <a:endParaRPr lang="en-GB" sz="1050" dirty="0">
              <a:solidFill>
                <a:srgbClr val="3F2B56"/>
              </a:solidFill>
              <a:latin typeface="Arial" panose="020B0604020202020204" pitchFamily="34" charset="0"/>
              <a:cs typeface="Arial" panose="020B0604020202020204" pitchFamily="34" charset="0"/>
            </a:endParaRPr>
          </a:p>
        </p:txBody>
      </p:sp>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300" b="1" dirty="0" err="1">
                <a:solidFill>
                  <a:srgbClr val="3F2B56"/>
                </a:solidFill>
                <a:latin typeface="Arial" panose="020B0604020202020204" pitchFamily="34" charset="0"/>
                <a:cs typeface="Arial" panose="020B0604020202020204" pitchFamily="34" charset="0"/>
              </a:rPr>
              <a:t>wolverhampton.</a:t>
            </a:r>
            <a:r>
              <a:rPr lang="en-US" altLang="en-US" sz="1300" dirty="0" err="1">
                <a:solidFill>
                  <a:srgbClr val="3F2B56"/>
                </a:solidFill>
                <a:latin typeface="Arial" panose="020B0604020202020204" pitchFamily="34" charset="0"/>
                <a:cs typeface="Arial" panose="020B0604020202020204" pitchFamily="34" charset="0"/>
              </a:rPr>
              <a:t>gov.uk</a:t>
            </a:r>
            <a:endParaRPr lang="en-US" altLang="en-US" sz="1300" dirty="0">
              <a:solidFill>
                <a:srgbClr val="3F2B56"/>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DE756E74-E631-B54D-9441-AEDB15CA92EC}"/>
              </a:ext>
            </a:extLst>
          </p:cNvPr>
          <p:cNvSpPr>
            <a:spLocks noGrp="1"/>
          </p:cNvSpPr>
          <p:nvPr>
            <p:ph type="ftr" sz="quarter" idx="11"/>
          </p:nvPr>
        </p:nvSpPr>
        <p:spPr/>
        <p:txBody>
          <a:bodyPr/>
          <a:lstStyle/>
          <a:p>
            <a:pPr>
              <a:defRPr/>
            </a:pPr>
            <a:r>
              <a:rPr lang="en-GB" dirty="0"/>
              <a:t>Not Protectively Marked</a:t>
            </a:r>
          </a:p>
        </p:txBody>
      </p:sp>
      <p:pic>
        <p:nvPicPr>
          <p:cNvPr id="3" name="Picture 2" descr="A logo of a lion holding a snake&#10;&#10;Description automatically generated">
            <a:extLst>
              <a:ext uri="{FF2B5EF4-FFF2-40B4-BE49-F238E27FC236}">
                <a16:creationId xmlns:a16="http://schemas.microsoft.com/office/drawing/2014/main" id="{521CC8DD-8AEC-031D-09CD-E89452D3C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pic>
        <p:nvPicPr>
          <p:cNvPr id="6" name="Picture 5">
            <a:extLst>
              <a:ext uri="{FF2B5EF4-FFF2-40B4-BE49-F238E27FC236}">
                <a16:creationId xmlns:a16="http://schemas.microsoft.com/office/drawing/2014/main" id="{0FFB57B7-909D-5D64-5011-F14E83E71B74}"/>
              </a:ext>
            </a:extLst>
          </p:cNvPr>
          <p:cNvPicPr>
            <a:picLocks noChangeAspect="1"/>
          </p:cNvPicPr>
          <p:nvPr/>
        </p:nvPicPr>
        <p:blipFill>
          <a:blip r:embed="rId4"/>
          <a:stretch>
            <a:fillRect/>
          </a:stretch>
        </p:blipFill>
        <p:spPr>
          <a:xfrm>
            <a:off x="5808726" y="735656"/>
            <a:ext cx="2279076" cy="3360787"/>
          </a:xfrm>
          <a:prstGeom prst="rect">
            <a:avLst/>
          </a:prstGeom>
        </p:spPr>
      </p:pic>
    </p:spTree>
    <p:extLst>
      <p:ext uri="{BB962C8B-B14F-4D97-AF65-F5344CB8AC3E}">
        <p14:creationId xmlns:p14="http://schemas.microsoft.com/office/powerpoint/2010/main" val="413080432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973EECE-A4DF-5C9B-8244-A8A4E827B211}"/>
              </a:ext>
            </a:extLst>
          </p:cNvPr>
          <p:cNvSpPr txBox="1"/>
          <p:nvPr/>
        </p:nvSpPr>
        <p:spPr>
          <a:xfrm>
            <a:off x="1835696" y="4805232"/>
            <a:ext cx="2339752" cy="253916"/>
          </a:xfrm>
          <a:prstGeom prst="rect">
            <a:avLst/>
          </a:prstGeom>
          <a:noFill/>
        </p:spPr>
        <p:txBody>
          <a:bodyPr wrap="square">
            <a:spAutoFit/>
          </a:bodyPr>
          <a:lstStyle/>
          <a:p>
            <a:r>
              <a:rPr lang="en-GB" sz="1050" dirty="0">
                <a:solidFill>
                  <a:srgbClr val="00473C"/>
                </a:solidFill>
                <a:latin typeface="Arial" panose="020B0604020202020204" pitchFamily="34" charset="0"/>
                <a:cs typeface="Arial" panose="020B0604020202020204" pitchFamily="34" charset="0"/>
              </a:rPr>
              <a:t>Dotted line = average age band %</a:t>
            </a:r>
            <a:endParaRPr lang="en-GB" sz="1050" dirty="0"/>
          </a:p>
        </p:txBody>
      </p:sp>
      <p:pic>
        <p:nvPicPr>
          <p:cNvPr id="3" name="Picture 2">
            <a:extLst>
              <a:ext uri="{FF2B5EF4-FFF2-40B4-BE49-F238E27FC236}">
                <a16:creationId xmlns:a16="http://schemas.microsoft.com/office/drawing/2014/main" id="{5E23A3BE-02E4-6188-5460-F8598A02C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721" y="0"/>
            <a:ext cx="7270558" cy="5143500"/>
          </a:xfrm>
          <a:prstGeom prst="rect">
            <a:avLst/>
          </a:prstGeom>
        </p:spPr>
      </p:pic>
    </p:spTree>
    <p:extLst>
      <p:ext uri="{BB962C8B-B14F-4D97-AF65-F5344CB8AC3E}">
        <p14:creationId xmlns:p14="http://schemas.microsoft.com/office/powerpoint/2010/main" val="3290729315"/>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idx="4294967295"/>
          </p:nvPr>
        </p:nvSpPr>
        <p:spPr>
          <a:xfrm>
            <a:off x="1655676" y="357504"/>
            <a:ext cx="6002424" cy="648073"/>
          </a:xfrm>
          <a:prstGeom prst="rect">
            <a:avLst/>
          </a:prstGeom>
        </p:spPr>
        <p:txBody>
          <a:bodyPr vert="horz" wrap="none" lIns="0" tIns="0" rIns="0" bIns="0" numCol="1" anchor="b" anchorCtr="0" compatLnSpc="1">
            <a:prstTxWarp prst="textNoShape">
              <a:avLst/>
            </a:prstTxWarp>
          </a:bodyPr>
          <a:lstStyle/>
          <a:p>
            <a:pPr algn="l" eaLnBrk="1" hangingPunct="1">
              <a:spcAft>
                <a:spcPct val="50000"/>
              </a:spcAft>
            </a:pPr>
            <a:r>
              <a:rPr lang="en-US" altLang="en-US" sz="1800" b="1" dirty="0">
                <a:solidFill>
                  <a:srgbClr val="00473C"/>
                </a:solidFill>
                <a:latin typeface="Arial" panose="020B0604020202020204" pitchFamily="34" charset="0"/>
                <a:cs typeface="Arial" panose="020B0604020202020204" pitchFamily="34" charset="0"/>
              </a:rPr>
              <a:t>Health x Disability – NE &amp; Y</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type="body" idx="4294967295"/>
          </p:nvPr>
        </p:nvSpPr>
        <p:spPr>
          <a:xfrm>
            <a:off x="1655676" y="1329612"/>
            <a:ext cx="3636404" cy="2754306"/>
          </a:xfrm>
          <a:prstGeom prst="rect">
            <a:avLst/>
          </a:prstGeom>
        </p:spPr>
        <p:txBody>
          <a:bodyPr vert="horz" wrap="square" lIns="0" tIns="0" rIns="0" bIns="0" numCol="1" anchor="t" anchorCtr="0" compatLnSpc="1">
            <a:prstTxWarp prst="textNoShape">
              <a:avLst/>
            </a:prstTxWarp>
          </a:bodyPr>
          <a:lstStyle/>
          <a:p>
            <a:pPr eaLnBrk="1" hangingPunct="1">
              <a:spcBef>
                <a:spcPct val="0"/>
              </a:spcBef>
              <a:spcAft>
                <a:spcPts val="1050"/>
              </a:spcAft>
              <a:defRPr/>
            </a:pPr>
            <a:r>
              <a:rPr lang="en-GB" sz="1050" dirty="0">
                <a:solidFill>
                  <a:srgbClr val="3F2B56"/>
                </a:solidFill>
                <a:latin typeface="Arial" panose="020B0604020202020204" pitchFamily="34" charset="0"/>
                <a:cs typeface="Arial" panose="020B0604020202020204" pitchFamily="34" charset="0"/>
              </a:rPr>
              <a:t>Considering Health x Disability, the number of disabled veterans who are also classified as being "not good health" (NGH) is ﻿65,691﻿. Many of those veterans could be expected to have complex care needs.</a:t>
            </a:r>
          </a:p>
          <a:p>
            <a:pPr eaLnBrk="1" hangingPunct="1">
              <a:spcBef>
                <a:spcPct val="0"/>
              </a:spcBef>
              <a:spcAft>
                <a:spcPts val="1050"/>
              </a:spcAft>
              <a:defRPr/>
            </a:pPr>
            <a:r>
              <a:rPr lang="en-GB" sz="1050" dirty="0">
                <a:solidFill>
                  <a:srgbClr val="3F2B56"/>
                </a:solidFill>
                <a:latin typeface="Arial" panose="020B0604020202020204" pitchFamily="34" charset="0"/>
                <a:cs typeface="Arial" panose="020B0604020202020204" pitchFamily="34" charset="0"/>
              </a:rPr>
              <a:t>The number of veterans in this cluster by county in the region is shown in the adjacent table, from highest (West Yorkshire) to lowest (Northumberland). </a:t>
            </a:r>
          </a:p>
          <a:p>
            <a:pPr eaLnBrk="1" hangingPunct="1">
              <a:spcBef>
                <a:spcPct val="0"/>
              </a:spcBef>
              <a:spcAft>
                <a:spcPts val="1050"/>
              </a:spcAft>
              <a:defRPr/>
            </a:pPr>
            <a:r>
              <a:rPr lang="en-GB" sz="1050" dirty="0">
                <a:solidFill>
                  <a:srgbClr val="3F2B56"/>
                </a:solidFill>
                <a:latin typeface="Arial" panose="020B0604020202020204" pitchFamily="34" charset="0"/>
                <a:cs typeface="Arial" panose="020B0604020202020204" pitchFamily="34" charset="0"/>
              </a:rPr>
              <a:t>The table below shows intersection of disability and health  – only 19.41% of disabled veterans report “good health”, compared to 83.00% of non-disabled veterans, which is a statistically significant difference. </a:t>
            </a:r>
          </a:p>
          <a:p>
            <a:pPr eaLnBrk="1" hangingPunct="1">
              <a:spcBef>
                <a:spcPct val="0"/>
              </a:spcBef>
              <a:spcAft>
                <a:spcPts val="1050"/>
              </a:spcAft>
              <a:defRPr/>
            </a:pPr>
            <a:endParaRPr lang="en-GB" sz="1050" dirty="0">
              <a:solidFill>
                <a:srgbClr val="3F2B56"/>
              </a:solidFill>
              <a:latin typeface="Arial" panose="020B0604020202020204" pitchFamily="34" charset="0"/>
              <a:cs typeface="Arial" panose="020B0604020202020204" pitchFamily="34" charset="0"/>
            </a:endParaRPr>
          </a:p>
        </p:txBody>
      </p:sp>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300" b="1" dirty="0" err="1">
                <a:solidFill>
                  <a:srgbClr val="3F2B56"/>
                </a:solidFill>
                <a:latin typeface="Arial" panose="020B0604020202020204" pitchFamily="34" charset="0"/>
                <a:cs typeface="Arial" panose="020B0604020202020204" pitchFamily="34" charset="0"/>
              </a:rPr>
              <a:t>wolverhampton.</a:t>
            </a:r>
            <a:r>
              <a:rPr lang="en-US" altLang="en-US" sz="1300" dirty="0" err="1">
                <a:solidFill>
                  <a:srgbClr val="3F2B56"/>
                </a:solidFill>
                <a:latin typeface="Arial" panose="020B0604020202020204" pitchFamily="34" charset="0"/>
                <a:cs typeface="Arial" panose="020B0604020202020204" pitchFamily="34" charset="0"/>
              </a:rPr>
              <a:t>gov.uk</a:t>
            </a:r>
            <a:endParaRPr lang="en-US" altLang="en-US" sz="1300" dirty="0">
              <a:solidFill>
                <a:srgbClr val="3F2B56"/>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DE756E74-E631-B54D-9441-AEDB15CA92EC}"/>
              </a:ext>
            </a:extLst>
          </p:cNvPr>
          <p:cNvSpPr>
            <a:spLocks noGrp="1"/>
          </p:cNvSpPr>
          <p:nvPr>
            <p:ph type="ftr" sz="quarter" idx="11"/>
          </p:nvPr>
        </p:nvSpPr>
        <p:spPr/>
        <p:txBody>
          <a:bodyPr/>
          <a:lstStyle/>
          <a:p>
            <a:pPr>
              <a:defRPr/>
            </a:pPr>
            <a:r>
              <a:rPr lang="en-GB" dirty="0"/>
              <a:t>Not Protectively Marked</a:t>
            </a:r>
          </a:p>
        </p:txBody>
      </p:sp>
      <p:pic>
        <p:nvPicPr>
          <p:cNvPr id="3" name="Picture 2" descr="A logo of a lion holding a snake&#10;&#10;Description automatically generated">
            <a:extLst>
              <a:ext uri="{FF2B5EF4-FFF2-40B4-BE49-F238E27FC236}">
                <a16:creationId xmlns:a16="http://schemas.microsoft.com/office/drawing/2014/main" id="{521CC8DD-8AEC-031D-09CD-E89452D3C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pic>
        <p:nvPicPr>
          <p:cNvPr id="5" name="Picture 4">
            <a:extLst>
              <a:ext uri="{FF2B5EF4-FFF2-40B4-BE49-F238E27FC236}">
                <a16:creationId xmlns:a16="http://schemas.microsoft.com/office/drawing/2014/main" id="{4A045AD8-7457-05AE-E3E0-2570710ED0B5}"/>
              </a:ext>
            </a:extLst>
          </p:cNvPr>
          <p:cNvPicPr>
            <a:picLocks noChangeAspect="1"/>
          </p:cNvPicPr>
          <p:nvPr/>
        </p:nvPicPr>
        <p:blipFill>
          <a:blip r:embed="rId4"/>
          <a:stretch>
            <a:fillRect/>
          </a:stretch>
        </p:blipFill>
        <p:spPr>
          <a:xfrm>
            <a:off x="5796136" y="1240415"/>
            <a:ext cx="2906422" cy="2228801"/>
          </a:xfrm>
          <a:prstGeom prst="rect">
            <a:avLst/>
          </a:prstGeom>
        </p:spPr>
      </p:pic>
      <p:pic>
        <p:nvPicPr>
          <p:cNvPr id="9" name="Picture 8">
            <a:extLst>
              <a:ext uri="{FF2B5EF4-FFF2-40B4-BE49-F238E27FC236}">
                <a16:creationId xmlns:a16="http://schemas.microsoft.com/office/drawing/2014/main" id="{150330C9-670A-80C9-1CB6-43BCE5CE1E26}"/>
              </a:ext>
            </a:extLst>
          </p:cNvPr>
          <p:cNvPicPr>
            <a:picLocks noChangeAspect="1"/>
          </p:cNvPicPr>
          <p:nvPr/>
        </p:nvPicPr>
        <p:blipFill>
          <a:blip r:embed="rId5"/>
          <a:stretch>
            <a:fillRect/>
          </a:stretch>
        </p:blipFill>
        <p:spPr>
          <a:xfrm>
            <a:off x="1737928" y="3558818"/>
            <a:ext cx="4533900" cy="1409700"/>
          </a:xfrm>
          <a:prstGeom prst="rect">
            <a:avLst/>
          </a:prstGeom>
        </p:spPr>
      </p:pic>
    </p:spTree>
    <p:extLst>
      <p:ext uri="{BB962C8B-B14F-4D97-AF65-F5344CB8AC3E}">
        <p14:creationId xmlns:p14="http://schemas.microsoft.com/office/powerpoint/2010/main" val="258175650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idx="4294967295"/>
          </p:nvPr>
        </p:nvSpPr>
        <p:spPr>
          <a:xfrm>
            <a:off x="1655676" y="357504"/>
            <a:ext cx="6002424" cy="648073"/>
          </a:xfrm>
          <a:prstGeom prst="rect">
            <a:avLst/>
          </a:prstGeom>
        </p:spPr>
        <p:txBody>
          <a:bodyPr vert="horz" wrap="none" lIns="0" tIns="0" rIns="0" bIns="0" numCol="1" anchor="b" anchorCtr="0" compatLnSpc="1">
            <a:prstTxWarp prst="textNoShape">
              <a:avLst/>
            </a:prstTxWarp>
          </a:bodyPr>
          <a:lstStyle/>
          <a:p>
            <a:pPr algn="l" eaLnBrk="1" hangingPunct="1">
              <a:spcAft>
                <a:spcPct val="50000"/>
              </a:spcAft>
            </a:pPr>
            <a:r>
              <a:rPr lang="en-US" altLang="en-US" sz="1800" b="1" dirty="0">
                <a:solidFill>
                  <a:srgbClr val="00473C"/>
                </a:solidFill>
                <a:latin typeface="Arial" panose="020B0604020202020204" pitchFamily="34" charset="0"/>
                <a:cs typeface="Arial" panose="020B0604020202020204" pitchFamily="34" charset="0"/>
              </a:rPr>
              <a:t>Key Findings (Employment, qualifications, housing) – NE &amp; Y</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type="body" idx="4294967295"/>
          </p:nvPr>
        </p:nvSpPr>
        <p:spPr>
          <a:xfrm>
            <a:off x="1655676" y="1248603"/>
            <a:ext cx="5830974" cy="2646294"/>
          </a:xfrm>
          <a:prstGeom prst="rect">
            <a:avLst/>
          </a:prstGeom>
        </p:spPr>
        <p:txBody>
          <a:bodyPr vert="horz" wrap="square" lIns="0" tIns="0" rIns="0" bIns="0" numCol="1" anchor="t" anchorCtr="0" compatLnSpc="1">
            <a:prstTxWarp prst="textNoShape">
              <a:avLst/>
            </a:prstTxWarp>
          </a:bodyPr>
          <a:lstStyle/>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The veteran population aged 16-64 (the usual ‘working age’ definition) is more likely to be in employment, and less likely to be unemployed, than the non-veteran cohort. </a:t>
            </a:r>
          </a:p>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Within the 16-64 cohort, the qualification profile for veterans is also better than for non-veterans.</a:t>
            </a:r>
          </a:p>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Veterans are likelier than non-veterans to live by themselves, even after adjusting for age and sex.</a:t>
            </a:r>
          </a:p>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Deprivation levels tend to be lower for veterans than non-veterans, perhaps a result of higher employment levels amongst working-age veterans, affording them the opportunity to live in less-deprived areas</a:t>
            </a:r>
            <a:r>
              <a:rPr lang="en-GB" sz="1400" dirty="0">
                <a:solidFill>
                  <a:srgbClr val="3F2B56"/>
                </a:solidFill>
                <a:latin typeface="Arial" panose="020B0604020202020204" pitchFamily="34" charset="0"/>
                <a:cs typeface="Arial" panose="020B0604020202020204" pitchFamily="34" charset="0"/>
              </a:rPr>
              <a:t>.</a:t>
            </a:r>
          </a:p>
        </p:txBody>
      </p:sp>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300" b="1" dirty="0">
                <a:solidFill>
                  <a:srgbClr val="3F2B56"/>
                </a:solidFill>
                <a:latin typeface="Arial" panose="020B0604020202020204" pitchFamily="34" charset="0"/>
                <a:cs typeface="Arial" panose="020B0604020202020204" pitchFamily="34" charset="0"/>
              </a:rPr>
              <a:t>wolverhampton.</a:t>
            </a:r>
            <a:r>
              <a:rPr lang="en-US" altLang="en-US" sz="1300" dirty="0">
                <a:solidFill>
                  <a:srgbClr val="3F2B56"/>
                </a:solidFill>
                <a:latin typeface="Arial" panose="020B0604020202020204" pitchFamily="34" charset="0"/>
                <a:cs typeface="Arial" panose="020B0604020202020204" pitchFamily="34" charset="0"/>
              </a:rPr>
              <a:t>gov.uk</a:t>
            </a:r>
          </a:p>
        </p:txBody>
      </p:sp>
      <p:sp>
        <p:nvSpPr>
          <p:cNvPr id="2" name="Footer Placeholder 1">
            <a:extLst>
              <a:ext uri="{FF2B5EF4-FFF2-40B4-BE49-F238E27FC236}">
                <a16:creationId xmlns:a16="http://schemas.microsoft.com/office/drawing/2014/main" id="{DE756E74-E631-B54D-9441-AEDB15CA92EC}"/>
              </a:ext>
            </a:extLst>
          </p:cNvPr>
          <p:cNvSpPr>
            <a:spLocks noGrp="1"/>
          </p:cNvSpPr>
          <p:nvPr>
            <p:ph type="ftr" sz="quarter" idx="11"/>
          </p:nvPr>
        </p:nvSpPr>
        <p:spPr/>
        <p:txBody>
          <a:bodyPr/>
          <a:lstStyle/>
          <a:p>
            <a:pPr>
              <a:defRPr/>
            </a:pPr>
            <a:r>
              <a:rPr lang="en-GB" dirty="0"/>
              <a:t>Not Protectively Marked</a:t>
            </a:r>
          </a:p>
        </p:txBody>
      </p:sp>
      <p:pic>
        <p:nvPicPr>
          <p:cNvPr id="3" name="Picture 2" descr="A logo of a lion holding a snake&#10;&#10;Description automatically generated">
            <a:extLst>
              <a:ext uri="{FF2B5EF4-FFF2-40B4-BE49-F238E27FC236}">
                <a16:creationId xmlns:a16="http://schemas.microsoft.com/office/drawing/2014/main" id="{9A369253-D87D-ED00-614C-62819D2F8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spTree>
    <p:extLst>
      <p:ext uri="{BB962C8B-B14F-4D97-AF65-F5344CB8AC3E}">
        <p14:creationId xmlns:p14="http://schemas.microsoft.com/office/powerpoint/2010/main" val="143566986"/>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idx="4294967295"/>
          </p:nvPr>
        </p:nvSpPr>
        <p:spPr>
          <a:xfrm>
            <a:off x="1655676" y="357504"/>
            <a:ext cx="6002424" cy="648073"/>
          </a:xfrm>
          <a:prstGeom prst="rect">
            <a:avLst/>
          </a:prstGeom>
        </p:spPr>
        <p:txBody>
          <a:bodyPr vert="horz" wrap="none" lIns="0" tIns="0" rIns="0" bIns="0" numCol="1" anchor="b" anchorCtr="0" compatLnSpc="1">
            <a:prstTxWarp prst="textNoShape">
              <a:avLst/>
            </a:prstTxWarp>
          </a:bodyPr>
          <a:lstStyle/>
          <a:p>
            <a:pPr algn="l" eaLnBrk="1" hangingPunct="1">
              <a:spcAft>
                <a:spcPct val="50000"/>
              </a:spcAft>
            </a:pPr>
            <a:r>
              <a:rPr lang="en-US" altLang="en-US" sz="1800" b="1" dirty="0">
                <a:solidFill>
                  <a:srgbClr val="00473C"/>
                </a:solidFill>
                <a:latin typeface="Arial" panose="020B0604020202020204" pitchFamily="34" charset="0"/>
                <a:cs typeface="Arial" panose="020B0604020202020204" pitchFamily="34" charset="0"/>
              </a:rPr>
              <a:t>Economic activity status of veterans aged 16-64 – NE &amp; Y</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type="body" idx="4294967295"/>
          </p:nvPr>
        </p:nvSpPr>
        <p:spPr>
          <a:xfrm>
            <a:off x="1655676" y="1329612"/>
            <a:ext cx="3780420" cy="2754306"/>
          </a:xfrm>
          <a:prstGeom prst="rect">
            <a:avLst/>
          </a:prstGeom>
        </p:spPr>
        <p:txBody>
          <a:bodyPr vert="horz" wrap="square" lIns="0" tIns="0" rIns="0" bIns="0" numCol="1" anchor="t" anchorCtr="0" compatLnSpc="1">
            <a:prstTxWarp prst="textNoShape">
              <a:avLst/>
            </a:prstTxWarp>
          </a:bodyPr>
          <a:lstStyle/>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Economically active = ‘in employment’ or are ‘unemployed but looking for work’ at the time of the Census.</a:t>
            </a:r>
          </a:p>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Economically inactive population is not in work nor looking for it – often retired, but there are other possibilities such as being long-term sick, ‘looking after home and family’, and students who are not looking for a job. </a:t>
            </a:r>
          </a:p>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The veteran population aged 16-64 (the usual ‘working age’ definition used in official statistics) is more likely to be economically active (81.0%, substantially higher than the non-veterans’ 72.94%). </a:t>
            </a:r>
          </a:p>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Economic activity is useful as there is comparatively little information or intelligence about outcomes for service leavers post-Service. </a:t>
            </a:r>
          </a:p>
          <a:p>
            <a:pPr eaLnBrk="1" hangingPunct="1">
              <a:spcBef>
                <a:spcPct val="0"/>
              </a:spcBef>
              <a:spcAft>
                <a:spcPts val="1050"/>
              </a:spcAft>
              <a:defRPr/>
            </a:pPr>
            <a:endParaRPr lang="en-GB" sz="1050" dirty="0">
              <a:solidFill>
                <a:srgbClr val="00473C"/>
              </a:solidFill>
              <a:latin typeface="Arial" panose="020B0604020202020204" pitchFamily="34" charset="0"/>
              <a:cs typeface="Arial" panose="020B0604020202020204" pitchFamily="34" charset="0"/>
            </a:endParaRPr>
          </a:p>
        </p:txBody>
      </p:sp>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300" b="1" dirty="0" err="1">
                <a:solidFill>
                  <a:srgbClr val="3F2B56"/>
                </a:solidFill>
                <a:latin typeface="Arial" panose="020B0604020202020204" pitchFamily="34" charset="0"/>
                <a:cs typeface="Arial" panose="020B0604020202020204" pitchFamily="34" charset="0"/>
              </a:rPr>
              <a:t>wolverhampton.</a:t>
            </a:r>
            <a:r>
              <a:rPr lang="en-US" altLang="en-US" sz="1300" dirty="0" err="1">
                <a:solidFill>
                  <a:srgbClr val="3F2B56"/>
                </a:solidFill>
                <a:latin typeface="Arial" panose="020B0604020202020204" pitchFamily="34" charset="0"/>
                <a:cs typeface="Arial" panose="020B0604020202020204" pitchFamily="34" charset="0"/>
              </a:rPr>
              <a:t>gov.uk</a:t>
            </a:r>
            <a:endParaRPr lang="en-US" altLang="en-US" sz="1300" dirty="0">
              <a:solidFill>
                <a:srgbClr val="3F2B56"/>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DE756E74-E631-B54D-9441-AEDB15CA92EC}"/>
              </a:ext>
            </a:extLst>
          </p:cNvPr>
          <p:cNvSpPr>
            <a:spLocks noGrp="1"/>
          </p:cNvSpPr>
          <p:nvPr>
            <p:ph type="ftr" sz="quarter" idx="11"/>
          </p:nvPr>
        </p:nvSpPr>
        <p:spPr/>
        <p:txBody>
          <a:bodyPr/>
          <a:lstStyle/>
          <a:p>
            <a:pPr>
              <a:defRPr/>
            </a:pPr>
            <a:r>
              <a:rPr lang="en-GB" dirty="0"/>
              <a:t>Not Protectively Marked</a:t>
            </a:r>
          </a:p>
        </p:txBody>
      </p:sp>
      <p:pic>
        <p:nvPicPr>
          <p:cNvPr id="3" name="Picture 2" descr="A logo of a lion holding a snake&#10;&#10;Description automatically generated">
            <a:extLst>
              <a:ext uri="{FF2B5EF4-FFF2-40B4-BE49-F238E27FC236}">
                <a16:creationId xmlns:a16="http://schemas.microsoft.com/office/drawing/2014/main" id="{2A2FAF6C-0F07-8D2A-F8C2-395F40E70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pic>
        <p:nvPicPr>
          <p:cNvPr id="5" name="Picture 4">
            <a:extLst>
              <a:ext uri="{FF2B5EF4-FFF2-40B4-BE49-F238E27FC236}">
                <a16:creationId xmlns:a16="http://schemas.microsoft.com/office/drawing/2014/main" id="{1B8E299A-0857-194F-41A0-879AFD10239F}"/>
              </a:ext>
            </a:extLst>
          </p:cNvPr>
          <p:cNvPicPr>
            <a:picLocks noChangeAspect="1"/>
          </p:cNvPicPr>
          <p:nvPr/>
        </p:nvPicPr>
        <p:blipFill>
          <a:blip r:embed="rId4"/>
          <a:stretch>
            <a:fillRect/>
          </a:stretch>
        </p:blipFill>
        <p:spPr>
          <a:xfrm>
            <a:off x="6115473" y="1256806"/>
            <a:ext cx="2132055" cy="3043136"/>
          </a:xfrm>
          <a:prstGeom prst="rect">
            <a:avLst/>
          </a:prstGeom>
        </p:spPr>
      </p:pic>
    </p:spTree>
    <p:extLst>
      <p:ext uri="{BB962C8B-B14F-4D97-AF65-F5344CB8AC3E}">
        <p14:creationId xmlns:p14="http://schemas.microsoft.com/office/powerpoint/2010/main" val="347043505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973EECE-A4DF-5C9B-8244-A8A4E827B211}"/>
              </a:ext>
            </a:extLst>
          </p:cNvPr>
          <p:cNvSpPr txBox="1"/>
          <p:nvPr/>
        </p:nvSpPr>
        <p:spPr>
          <a:xfrm>
            <a:off x="1835696" y="4805232"/>
            <a:ext cx="2339752" cy="253916"/>
          </a:xfrm>
          <a:prstGeom prst="rect">
            <a:avLst/>
          </a:prstGeom>
          <a:noFill/>
        </p:spPr>
        <p:txBody>
          <a:bodyPr wrap="square">
            <a:spAutoFit/>
          </a:bodyPr>
          <a:lstStyle/>
          <a:p>
            <a:r>
              <a:rPr lang="en-GB" sz="1050" dirty="0">
                <a:solidFill>
                  <a:srgbClr val="00473C"/>
                </a:solidFill>
                <a:latin typeface="Arial" panose="020B0604020202020204" pitchFamily="34" charset="0"/>
                <a:cs typeface="Arial" panose="020B0604020202020204" pitchFamily="34" charset="0"/>
              </a:rPr>
              <a:t>Dotted line = average age band %</a:t>
            </a:r>
            <a:endParaRPr lang="en-GB" sz="1050" dirty="0"/>
          </a:p>
        </p:txBody>
      </p:sp>
      <p:pic>
        <p:nvPicPr>
          <p:cNvPr id="4" name="Picture 3" descr="A map of a country with different colored areas&#10;&#10;Description automatically generated">
            <a:extLst>
              <a:ext uri="{FF2B5EF4-FFF2-40B4-BE49-F238E27FC236}">
                <a16:creationId xmlns:a16="http://schemas.microsoft.com/office/drawing/2014/main" id="{B254E265-05E2-03F8-B275-BC944AD4B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721" y="0"/>
            <a:ext cx="7270558" cy="5143500"/>
          </a:xfrm>
          <a:prstGeom prst="rect">
            <a:avLst/>
          </a:prstGeom>
        </p:spPr>
      </p:pic>
    </p:spTree>
    <p:extLst>
      <p:ext uri="{BB962C8B-B14F-4D97-AF65-F5344CB8AC3E}">
        <p14:creationId xmlns:p14="http://schemas.microsoft.com/office/powerpoint/2010/main" val="1358478251"/>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idx="4294967295"/>
          </p:nvPr>
        </p:nvSpPr>
        <p:spPr>
          <a:xfrm>
            <a:off x="1655676" y="357504"/>
            <a:ext cx="6002424" cy="648073"/>
          </a:xfrm>
          <a:prstGeom prst="rect">
            <a:avLst/>
          </a:prstGeom>
        </p:spPr>
        <p:txBody>
          <a:bodyPr vert="horz" wrap="none" lIns="0" tIns="0" rIns="0" bIns="0" numCol="1" anchor="b" anchorCtr="0" compatLnSpc="1">
            <a:prstTxWarp prst="textNoShape">
              <a:avLst/>
            </a:prstTxWarp>
          </a:bodyPr>
          <a:lstStyle/>
          <a:p>
            <a:pPr algn="l" eaLnBrk="1" hangingPunct="1">
              <a:spcAft>
                <a:spcPct val="50000"/>
              </a:spcAft>
            </a:pPr>
            <a:r>
              <a:rPr lang="en-US" altLang="en-US" sz="1800" b="1" dirty="0">
                <a:solidFill>
                  <a:srgbClr val="00473C"/>
                </a:solidFill>
                <a:latin typeface="Arial" panose="020B0604020202020204" pitchFamily="34" charset="0"/>
                <a:cs typeface="Arial" panose="020B0604020202020204" pitchFamily="34" charset="0"/>
              </a:rPr>
              <a:t>Qualifications of veterans aged 16-64 – NE &amp; Y</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type="body" idx="4294967295"/>
          </p:nvPr>
        </p:nvSpPr>
        <p:spPr>
          <a:xfrm>
            <a:off x="1655676" y="1329612"/>
            <a:ext cx="3780420" cy="2898322"/>
          </a:xfrm>
          <a:prstGeom prst="rect">
            <a:avLst/>
          </a:prstGeom>
        </p:spPr>
        <p:txBody>
          <a:bodyPr vert="horz" wrap="square" lIns="0" tIns="0" rIns="0" bIns="0" numCol="1" anchor="t" anchorCtr="0" compatLnSpc="1">
            <a:prstTxWarp prst="textNoShape">
              <a:avLst/>
            </a:prstTxWarp>
          </a:bodyPr>
          <a:lstStyle/>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A high employment rate for the veterans, especially when compared to the non-veterans’ population, perhaps evidences the utility of skills and knowledge gained during Service life, and one way to assess this is the qualifications profile of veterans. </a:t>
            </a:r>
          </a:p>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The data shows that, for the 16-64 year old ‘working age’ population, veterans have a better qualification profile, as a cohort, than non-veterans. 22.49% of veterans had only no or low (L1) qualifications, compared to 24.45% of non-veterans.</a:t>
            </a:r>
          </a:p>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‘Level 1’ </a:t>
            </a:r>
            <a:r>
              <a:rPr lang="en-GB" sz="1050">
                <a:solidFill>
                  <a:srgbClr val="00473C"/>
                </a:solidFill>
                <a:latin typeface="Arial" panose="020B0604020202020204" pitchFamily="34" charset="0"/>
                <a:cs typeface="Arial" panose="020B0604020202020204" pitchFamily="34" charset="0"/>
              </a:rPr>
              <a:t>(L1) qualifications </a:t>
            </a:r>
            <a:r>
              <a:rPr lang="en-GB" sz="1050" dirty="0">
                <a:solidFill>
                  <a:srgbClr val="00473C"/>
                </a:solidFill>
                <a:latin typeface="Arial" panose="020B0604020202020204" pitchFamily="34" charset="0"/>
                <a:cs typeface="Arial" panose="020B0604020202020204" pitchFamily="34" charset="0"/>
              </a:rPr>
              <a:t>are described as being: 1 to 4 GCSEs grade A* to C, Any GCSEs at other grades, O levels or CSEs (any grades).</a:t>
            </a:r>
          </a:p>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This better qualification profile will explain to some extent why veterans are more likely to be in employment. </a:t>
            </a:r>
          </a:p>
          <a:p>
            <a:pPr eaLnBrk="1" hangingPunct="1">
              <a:spcBef>
                <a:spcPct val="0"/>
              </a:spcBef>
              <a:spcAft>
                <a:spcPts val="1050"/>
              </a:spcAft>
              <a:defRPr/>
            </a:pPr>
            <a:endParaRPr lang="en-GB" sz="1050" dirty="0">
              <a:solidFill>
                <a:srgbClr val="00473C"/>
              </a:solidFill>
              <a:latin typeface="Arial" panose="020B0604020202020204" pitchFamily="34" charset="0"/>
              <a:cs typeface="Arial" panose="020B0604020202020204" pitchFamily="34" charset="0"/>
            </a:endParaRPr>
          </a:p>
        </p:txBody>
      </p:sp>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300" b="1" dirty="0" err="1">
                <a:solidFill>
                  <a:srgbClr val="3F2B56"/>
                </a:solidFill>
                <a:latin typeface="Arial" panose="020B0604020202020204" pitchFamily="34" charset="0"/>
                <a:cs typeface="Arial" panose="020B0604020202020204" pitchFamily="34" charset="0"/>
              </a:rPr>
              <a:t>wolverhampton.</a:t>
            </a:r>
            <a:r>
              <a:rPr lang="en-US" altLang="en-US" sz="1300" dirty="0" err="1">
                <a:solidFill>
                  <a:srgbClr val="3F2B56"/>
                </a:solidFill>
                <a:latin typeface="Arial" panose="020B0604020202020204" pitchFamily="34" charset="0"/>
                <a:cs typeface="Arial" panose="020B0604020202020204" pitchFamily="34" charset="0"/>
              </a:rPr>
              <a:t>gov.uk</a:t>
            </a:r>
            <a:endParaRPr lang="en-US" altLang="en-US" sz="1300" dirty="0">
              <a:solidFill>
                <a:srgbClr val="3F2B56"/>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DE756E74-E631-B54D-9441-AEDB15CA92EC}"/>
              </a:ext>
            </a:extLst>
          </p:cNvPr>
          <p:cNvSpPr>
            <a:spLocks noGrp="1"/>
          </p:cNvSpPr>
          <p:nvPr>
            <p:ph type="ftr" sz="quarter" idx="11"/>
          </p:nvPr>
        </p:nvSpPr>
        <p:spPr/>
        <p:txBody>
          <a:bodyPr/>
          <a:lstStyle/>
          <a:p>
            <a:pPr>
              <a:defRPr/>
            </a:pPr>
            <a:r>
              <a:rPr lang="en-GB" dirty="0"/>
              <a:t>Not Protectively Marked</a:t>
            </a:r>
          </a:p>
        </p:txBody>
      </p:sp>
      <p:pic>
        <p:nvPicPr>
          <p:cNvPr id="3" name="Picture 2" descr="A logo of a lion holding a snake&#10;&#10;Description automatically generated">
            <a:extLst>
              <a:ext uri="{FF2B5EF4-FFF2-40B4-BE49-F238E27FC236}">
                <a16:creationId xmlns:a16="http://schemas.microsoft.com/office/drawing/2014/main" id="{2A2FAF6C-0F07-8D2A-F8C2-395F40E70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pic>
        <p:nvPicPr>
          <p:cNvPr id="5" name="Picture 4">
            <a:extLst>
              <a:ext uri="{FF2B5EF4-FFF2-40B4-BE49-F238E27FC236}">
                <a16:creationId xmlns:a16="http://schemas.microsoft.com/office/drawing/2014/main" id="{DF56198F-B54C-3FFD-C1F7-693F9AB71053}"/>
              </a:ext>
            </a:extLst>
          </p:cNvPr>
          <p:cNvPicPr>
            <a:picLocks noChangeAspect="1"/>
          </p:cNvPicPr>
          <p:nvPr/>
        </p:nvPicPr>
        <p:blipFill>
          <a:blip r:embed="rId4"/>
          <a:stretch>
            <a:fillRect/>
          </a:stretch>
        </p:blipFill>
        <p:spPr>
          <a:xfrm>
            <a:off x="6019800" y="1273099"/>
            <a:ext cx="2180631" cy="3011347"/>
          </a:xfrm>
          <a:prstGeom prst="rect">
            <a:avLst/>
          </a:prstGeom>
        </p:spPr>
      </p:pic>
    </p:spTree>
    <p:extLst>
      <p:ext uri="{BB962C8B-B14F-4D97-AF65-F5344CB8AC3E}">
        <p14:creationId xmlns:p14="http://schemas.microsoft.com/office/powerpoint/2010/main" val="380005324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idx="4294967295"/>
          </p:nvPr>
        </p:nvSpPr>
        <p:spPr>
          <a:xfrm>
            <a:off x="1655676" y="357504"/>
            <a:ext cx="6002424" cy="648073"/>
          </a:xfrm>
          <a:prstGeom prst="rect">
            <a:avLst/>
          </a:prstGeom>
        </p:spPr>
        <p:txBody>
          <a:bodyPr vert="horz" wrap="none" lIns="0" tIns="0" rIns="0" bIns="0" numCol="1" anchor="b" anchorCtr="0" compatLnSpc="1">
            <a:prstTxWarp prst="textNoShape">
              <a:avLst/>
            </a:prstTxWarp>
          </a:bodyPr>
          <a:lstStyle/>
          <a:p>
            <a:pPr algn="l" eaLnBrk="1" hangingPunct="1">
              <a:spcAft>
                <a:spcPct val="50000"/>
              </a:spcAft>
            </a:pPr>
            <a:r>
              <a:rPr lang="en-US" altLang="en-US" sz="1800" b="1" dirty="0">
                <a:solidFill>
                  <a:srgbClr val="00473C"/>
                </a:solidFill>
                <a:latin typeface="Arial" panose="020B0604020202020204" pitchFamily="34" charset="0"/>
                <a:cs typeface="Arial" panose="020B0604020202020204" pitchFamily="34" charset="0"/>
              </a:rPr>
              <a:t>Housing / Household Composition – NE &amp; Y</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type="body" idx="4294967295"/>
          </p:nvPr>
        </p:nvSpPr>
        <p:spPr>
          <a:xfrm>
            <a:off x="1655676" y="1329612"/>
            <a:ext cx="3780420" cy="2898322"/>
          </a:xfrm>
          <a:prstGeom prst="rect">
            <a:avLst/>
          </a:prstGeom>
        </p:spPr>
        <p:txBody>
          <a:bodyPr vert="horz" wrap="square" lIns="0" tIns="0" rIns="0" bIns="0" numCol="1" anchor="t" anchorCtr="0" compatLnSpc="1">
            <a:prstTxWarp prst="textNoShape">
              <a:avLst/>
            </a:prstTxWarp>
          </a:bodyPr>
          <a:lstStyle/>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Responses to the Census are used to calculate household composition, which refers to the relationship between household members. For example, a household might consist of a family, of unrelated adults living together, or it might just be one person living alone. </a:t>
            </a:r>
          </a:p>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The most common non-Familial housing type for veterans is a single-person household, as ﻿62,183﻿ (﻿26.37%﻿) of veterans lived in this housing situation, compared to ﻿17.14%﻿ of non-veterans</a:t>
            </a:r>
          </a:p>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Rates of single-person household living increase with age, for veterans’ households, peaking at ﻿45.38%﻿ for the 85+ cohort. The equivalent percentage of non-veteran households aged 85+ where someone lives alone is ﻿63.44%﻿, which is perhaps attributable to more older (non-veteran) females living by themselves. </a:t>
            </a:r>
          </a:p>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Not all veterans live in a household setting, some veterans will live in a “communal establishment”, such as a halls of residence or a nursing home for instance.</a:t>
            </a:r>
          </a:p>
        </p:txBody>
      </p:sp>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300" b="1" dirty="0" err="1">
                <a:solidFill>
                  <a:srgbClr val="3F2B56"/>
                </a:solidFill>
                <a:latin typeface="Arial" panose="020B0604020202020204" pitchFamily="34" charset="0"/>
                <a:cs typeface="Arial" panose="020B0604020202020204" pitchFamily="34" charset="0"/>
              </a:rPr>
              <a:t>wolverhampton.</a:t>
            </a:r>
            <a:r>
              <a:rPr lang="en-US" altLang="en-US" sz="1300" dirty="0" err="1">
                <a:solidFill>
                  <a:srgbClr val="3F2B56"/>
                </a:solidFill>
                <a:latin typeface="Arial" panose="020B0604020202020204" pitchFamily="34" charset="0"/>
                <a:cs typeface="Arial" panose="020B0604020202020204" pitchFamily="34" charset="0"/>
              </a:rPr>
              <a:t>gov.uk</a:t>
            </a:r>
            <a:endParaRPr lang="en-US" altLang="en-US" sz="1300" dirty="0">
              <a:solidFill>
                <a:srgbClr val="3F2B56"/>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DE756E74-E631-B54D-9441-AEDB15CA92EC}"/>
              </a:ext>
            </a:extLst>
          </p:cNvPr>
          <p:cNvSpPr>
            <a:spLocks noGrp="1"/>
          </p:cNvSpPr>
          <p:nvPr>
            <p:ph type="ftr" sz="quarter" idx="11"/>
          </p:nvPr>
        </p:nvSpPr>
        <p:spPr/>
        <p:txBody>
          <a:bodyPr/>
          <a:lstStyle/>
          <a:p>
            <a:pPr>
              <a:defRPr/>
            </a:pPr>
            <a:r>
              <a:rPr lang="en-GB" dirty="0"/>
              <a:t>Not Protectively Marked</a:t>
            </a:r>
          </a:p>
        </p:txBody>
      </p:sp>
      <p:pic>
        <p:nvPicPr>
          <p:cNvPr id="3" name="Picture 2" descr="A logo of a lion holding a snake&#10;&#10;Description automatically generated">
            <a:extLst>
              <a:ext uri="{FF2B5EF4-FFF2-40B4-BE49-F238E27FC236}">
                <a16:creationId xmlns:a16="http://schemas.microsoft.com/office/drawing/2014/main" id="{2A2FAF6C-0F07-8D2A-F8C2-395F40E70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pic>
        <p:nvPicPr>
          <p:cNvPr id="6" name="Picture 5">
            <a:extLst>
              <a:ext uri="{FF2B5EF4-FFF2-40B4-BE49-F238E27FC236}">
                <a16:creationId xmlns:a16="http://schemas.microsoft.com/office/drawing/2014/main" id="{DC07A6F8-7E03-9A19-58AE-27436DD98787}"/>
              </a:ext>
            </a:extLst>
          </p:cNvPr>
          <p:cNvPicPr>
            <a:picLocks noChangeAspect="1"/>
          </p:cNvPicPr>
          <p:nvPr/>
        </p:nvPicPr>
        <p:blipFill>
          <a:blip r:embed="rId4"/>
          <a:stretch>
            <a:fillRect/>
          </a:stretch>
        </p:blipFill>
        <p:spPr>
          <a:xfrm>
            <a:off x="6084168" y="1329611"/>
            <a:ext cx="2160240" cy="3128181"/>
          </a:xfrm>
          <a:prstGeom prst="rect">
            <a:avLst/>
          </a:prstGeom>
        </p:spPr>
      </p:pic>
    </p:spTree>
    <p:extLst>
      <p:ext uri="{BB962C8B-B14F-4D97-AF65-F5344CB8AC3E}">
        <p14:creationId xmlns:p14="http://schemas.microsoft.com/office/powerpoint/2010/main" val="114782595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idx="4294967295"/>
          </p:nvPr>
        </p:nvSpPr>
        <p:spPr>
          <a:xfrm>
            <a:off x="1655676" y="357504"/>
            <a:ext cx="6002424" cy="648073"/>
          </a:xfrm>
          <a:prstGeom prst="rect">
            <a:avLst/>
          </a:prstGeom>
        </p:spPr>
        <p:txBody>
          <a:bodyPr vert="horz" wrap="none" lIns="0" tIns="0" rIns="0" bIns="0" numCol="1" anchor="b" anchorCtr="0" compatLnSpc="1">
            <a:prstTxWarp prst="textNoShape">
              <a:avLst/>
            </a:prstTxWarp>
          </a:bodyPr>
          <a:lstStyle/>
          <a:p>
            <a:pPr algn="l" eaLnBrk="1" hangingPunct="1">
              <a:spcAft>
                <a:spcPct val="50000"/>
              </a:spcAft>
            </a:pPr>
            <a:r>
              <a:rPr lang="en-US" altLang="en-US" sz="1800" b="1" dirty="0">
                <a:solidFill>
                  <a:srgbClr val="00473C"/>
                </a:solidFill>
                <a:latin typeface="Arial" panose="020B0604020202020204" pitchFamily="34" charset="0"/>
                <a:cs typeface="Arial" panose="020B0604020202020204" pitchFamily="34" charset="0"/>
              </a:rPr>
              <a:t>Deprivation of veterans – NE &amp; Y</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type="body" idx="4294967295"/>
          </p:nvPr>
        </p:nvSpPr>
        <p:spPr>
          <a:xfrm>
            <a:off x="1655676" y="1328979"/>
            <a:ext cx="3708412" cy="2826314"/>
          </a:xfrm>
          <a:prstGeom prst="rect">
            <a:avLst/>
          </a:prstGeom>
        </p:spPr>
        <p:txBody>
          <a:bodyPr vert="horz" wrap="square" lIns="0" tIns="0" rIns="0" bIns="0" numCol="1" anchor="t" anchorCtr="0" compatLnSpc="1">
            <a:prstTxWarp prst="textNoShape">
              <a:avLst/>
            </a:prstTxWarp>
          </a:bodyPr>
          <a:lstStyle/>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This dataset combines the Census 2021 UK Armed Forces indicator, with the Indices of Deprivation 2019 dataset from Ministry of Housing Communities &amp; Local Government (MHCLG).</a:t>
            </a:r>
          </a:p>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Deprivation is defined by MHCLG as “encompass[</a:t>
            </a:r>
            <a:r>
              <a:rPr lang="en-GB" sz="1050" dirty="0" err="1">
                <a:solidFill>
                  <a:srgbClr val="00473C"/>
                </a:solidFill>
                <a:latin typeface="Arial" panose="020B0604020202020204" pitchFamily="34" charset="0"/>
                <a:cs typeface="Arial" panose="020B0604020202020204" pitchFamily="34" charset="0"/>
              </a:rPr>
              <a:t>ing</a:t>
            </a:r>
            <a:r>
              <a:rPr lang="en-GB" sz="1050" dirty="0">
                <a:solidFill>
                  <a:srgbClr val="00473C"/>
                </a:solidFill>
                <a:latin typeface="Arial" panose="020B0604020202020204" pitchFamily="34" charset="0"/>
                <a:cs typeface="Arial" panose="020B0604020202020204" pitchFamily="34" charset="0"/>
              </a:rPr>
              <a:t>] a wide range of an individual’s living conditions…people can be regarded as deprived if they lack any kind of resources, not just income”.</a:t>
            </a:r>
          </a:p>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The data looks at ‘small areas’ (Lower Super Output Areas), and the ‘small areas’ are ranked according to levels of deprivation therein. The worst 10% of areas are in decile 1, the second-worst 10% of areas are in decile 2. This “top 20%” cutoff is a usual threshold for deprivation.</a:t>
            </a:r>
          </a:p>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Comparing where veterans live against non-veterans, the veteran population is less likely to live in a deprived area (26.1% for the region). However, the veteran population is varied in how likely they are to live a deprived area, from 13.0% (North Yorkshire) to 34.6% (Tyne &amp; Wear), which reflects the divergent underlying socio-economic conditions in different local authority areas of the region.</a:t>
            </a:r>
          </a:p>
          <a:p>
            <a:endParaRPr lang="en-GB" sz="1400" dirty="0">
              <a:solidFill>
                <a:srgbClr val="3F2B56"/>
              </a:solidFill>
              <a:latin typeface="Arial" panose="020B0604020202020204" pitchFamily="34" charset="0"/>
              <a:cs typeface="Arial" panose="020B0604020202020204" pitchFamily="34" charset="0"/>
            </a:endParaRPr>
          </a:p>
        </p:txBody>
      </p:sp>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300" b="1" dirty="0" err="1">
                <a:solidFill>
                  <a:srgbClr val="3F2B56"/>
                </a:solidFill>
                <a:latin typeface="Arial" panose="020B0604020202020204" pitchFamily="34" charset="0"/>
                <a:cs typeface="Arial" panose="020B0604020202020204" pitchFamily="34" charset="0"/>
              </a:rPr>
              <a:t>wolverhampton.</a:t>
            </a:r>
            <a:r>
              <a:rPr lang="en-US" altLang="en-US" sz="1300" dirty="0" err="1">
                <a:solidFill>
                  <a:srgbClr val="3F2B56"/>
                </a:solidFill>
                <a:latin typeface="Arial" panose="020B0604020202020204" pitchFamily="34" charset="0"/>
                <a:cs typeface="Arial" panose="020B0604020202020204" pitchFamily="34" charset="0"/>
              </a:rPr>
              <a:t>gov.uk</a:t>
            </a:r>
            <a:endParaRPr lang="en-US" altLang="en-US" sz="1300" dirty="0">
              <a:solidFill>
                <a:srgbClr val="3F2B56"/>
              </a:solidFill>
              <a:latin typeface="Arial" panose="020B0604020202020204" pitchFamily="34" charset="0"/>
              <a:cs typeface="Arial" panose="020B0604020202020204" pitchFamily="34" charset="0"/>
            </a:endParaRPr>
          </a:p>
        </p:txBody>
      </p:sp>
      <p:pic>
        <p:nvPicPr>
          <p:cNvPr id="3" name="Picture 2" descr="A logo of a lion holding a snake&#10;&#10;Description automatically generated">
            <a:extLst>
              <a:ext uri="{FF2B5EF4-FFF2-40B4-BE49-F238E27FC236}">
                <a16:creationId xmlns:a16="http://schemas.microsoft.com/office/drawing/2014/main" id="{C45EF048-2CCC-9372-EEC3-F274DED9A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pic>
        <p:nvPicPr>
          <p:cNvPr id="4" name="Picture 3">
            <a:extLst>
              <a:ext uri="{FF2B5EF4-FFF2-40B4-BE49-F238E27FC236}">
                <a16:creationId xmlns:a16="http://schemas.microsoft.com/office/drawing/2014/main" id="{D34988EE-D5E2-9349-151F-BA0EA13108ED}"/>
              </a:ext>
            </a:extLst>
          </p:cNvPr>
          <p:cNvPicPr>
            <a:picLocks noChangeAspect="1"/>
          </p:cNvPicPr>
          <p:nvPr/>
        </p:nvPicPr>
        <p:blipFill>
          <a:blip r:embed="rId4"/>
          <a:stretch>
            <a:fillRect/>
          </a:stretch>
        </p:blipFill>
        <p:spPr>
          <a:xfrm>
            <a:off x="5909702" y="915566"/>
            <a:ext cx="2803677" cy="3528142"/>
          </a:xfrm>
          <a:prstGeom prst="rect">
            <a:avLst/>
          </a:prstGeom>
        </p:spPr>
      </p:pic>
    </p:spTree>
    <p:extLst>
      <p:ext uri="{BB962C8B-B14F-4D97-AF65-F5344CB8AC3E}">
        <p14:creationId xmlns:p14="http://schemas.microsoft.com/office/powerpoint/2010/main" val="3182484312"/>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973EECE-A4DF-5C9B-8244-A8A4E827B211}"/>
              </a:ext>
            </a:extLst>
          </p:cNvPr>
          <p:cNvSpPr txBox="1"/>
          <p:nvPr/>
        </p:nvSpPr>
        <p:spPr>
          <a:xfrm>
            <a:off x="1835696" y="4805232"/>
            <a:ext cx="2339752" cy="253916"/>
          </a:xfrm>
          <a:prstGeom prst="rect">
            <a:avLst/>
          </a:prstGeom>
          <a:noFill/>
        </p:spPr>
        <p:txBody>
          <a:bodyPr wrap="square">
            <a:spAutoFit/>
          </a:bodyPr>
          <a:lstStyle/>
          <a:p>
            <a:r>
              <a:rPr lang="en-GB" sz="1050" dirty="0">
                <a:solidFill>
                  <a:srgbClr val="00473C"/>
                </a:solidFill>
                <a:latin typeface="Arial" panose="020B0604020202020204" pitchFamily="34" charset="0"/>
                <a:cs typeface="Arial" panose="020B0604020202020204" pitchFamily="34" charset="0"/>
              </a:rPr>
              <a:t>Dotted line = average age band %</a:t>
            </a:r>
            <a:endParaRPr lang="en-GB" sz="1050" dirty="0"/>
          </a:p>
        </p:txBody>
      </p:sp>
      <p:pic>
        <p:nvPicPr>
          <p:cNvPr id="6" name="Picture 5">
            <a:extLst>
              <a:ext uri="{FF2B5EF4-FFF2-40B4-BE49-F238E27FC236}">
                <a16:creationId xmlns:a16="http://schemas.microsoft.com/office/drawing/2014/main" id="{2D03AC73-664B-5C8D-C2AA-A4D5393A4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721" y="0"/>
            <a:ext cx="7270558" cy="5143500"/>
          </a:xfrm>
          <a:prstGeom prst="rect">
            <a:avLst/>
          </a:prstGeom>
        </p:spPr>
      </p:pic>
    </p:spTree>
    <p:extLst>
      <p:ext uri="{BB962C8B-B14F-4D97-AF65-F5344CB8AC3E}">
        <p14:creationId xmlns:p14="http://schemas.microsoft.com/office/powerpoint/2010/main" val="1467965600"/>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idx="4294967295"/>
          </p:nvPr>
        </p:nvSpPr>
        <p:spPr>
          <a:xfrm>
            <a:off x="1655676" y="357504"/>
            <a:ext cx="6002424" cy="648073"/>
          </a:xfrm>
          <a:prstGeom prst="rect">
            <a:avLst/>
          </a:prstGeom>
        </p:spPr>
        <p:txBody>
          <a:bodyPr vert="horz" wrap="none" lIns="0" tIns="0" rIns="0" bIns="0" numCol="1" anchor="b" anchorCtr="0" compatLnSpc="1">
            <a:prstTxWarp prst="textNoShape">
              <a:avLst/>
            </a:prstTxWarp>
          </a:bodyPr>
          <a:lstStyle/>
          <a:p>
            <a:pPr algn="l" eaLnBrk="1" hangingPunct="1">
              <a:spcAft>
                <a:spcPct val="50000"/>
              </a:spcAft>
            </a:pPr>
            <a:r>
              <a:rPr lang="en-US" altLang="en-US" sz="1800" b="1" dirty="0">
                <a:solidFill>
                  <a:srgbClr val="00473C"/>
                </a:solidFill>
                <a:latin typeface="Arial" panose="020B0604020202020204" pitchFamily="34" charset="0"/>
                <a:cs typeface="Arial" panose="020B0604020202020204" pitchFamily="34" charset="0"/>
              </a:rPr>
              <a:t>Explanation – NE &amp; Y</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type="body" idx="4294967295"/>
          </p:nvPr>
        </p:nvSpPr>
        <p:spPr>
          <a:xfrm>
            <a:off x="1655676" y="1329612"/>
            <a:ext cx="5830974" cy="2646294"/>
          </a:xfrm>
          <a:prstGeom prst="rect">
            <a:avLst/>
          </a:prstGeom>
        </p:spPr>
        <p:txBody>
          <a:bodyPr vert="horz" wrap="square" lIns="0" tIns="0" rIns="0" bIns="0" numCol="1" anchor="t" anchorCtr="0" compatLnSpc="1">
            <a:prstTxWarp prst="textNoShape">
              <a:avLst/>
            </a:prstTxWarp>
          </a:bodyPr>
          <a:lstStyle/>
          <a:p>
            <a:pPr eaLnBrk="1" hangingPunct="1">
              <a:spcBef>
                <a:spcPct val="0"/>
              </a:spcBef>
              <a:spcAft>
                <a:spcPts val="1050"/>
              </a:spcAft>
              <a:defRPr/>
            </a:pPr>
            <a:r>
              <a:rPr lang="en-GB" sz="1400" dirty="0">
                <a:solidFill>
                  <a:srgbClr val="00473C"/>
                </a:solidFill>
                <a:latin typeface="Arial" panose="020B0604020202020204" pitchFamily="34" charset="0"/>
                <a:cs typeface="Arial" panose="020B0604020202020204" pitchFamily="34" charset="0"/>
              </a:rPr>
              <a:t>Summarise the key findings from the 2021 Census, and other pertinent datasets, as intelligence to be used by the VPPP for their processes.</a:t>
            </a:r>
          </a:p>
          <a:p>
            <a:pPr eaLnBrk="1" hangingPunct="1">
              <a:spcBef>
                <a:spcPct val="0"/>
              </a:spcBef>
              <a:spcAft>
                <a:spcPts val="1050"/>
              </a:spcAft>
              <a:defRPr/>
            </a:pPr>
            <a:r>
              <a:rPr lang="en-GB" sz="1400" dirty="0">
                <a:solidFill>
                  <a:srgbClr val="00473C"/>
                </a:solidFill>
                <a:latin typeface="Arial" panose="020B0604020202020204" pitchFamily="34" charset="0"/>
                <a:cs typeface="Arial" panose="020B0604020202020204" pitchFamily="34" charset="0"/>
              </a:rPr>
              <a:t>Summarise information for Counties, compare Counties in Region.</a:t>
            </a:r>
          </a:p>
          <a:p>
            <a:pPr eaLnBrk="1" hangingPunct="1">
              <a:spcBef>
                <a:spcPct val="0"/>
              </a:spcBef>
              <a:spcAft>
                <a:spcPts val="1050"/>
              </a:spcAft>
              <a:defRPr/>
            </a:pPr>
            <a:r>
              <a:rPr lang="en-GB" sz="1400" dirty="0">
                <a:solidFill>
                  <a:srgbClr val="00473C"/>
                </a:solidFill>
                <a:latin typeface="Arial" panose="020B0604020202020204" pitchFamily="34" charset="0"/>
                <a:cs typeface="Arial" panose="020B0604020202020204" pitchFamily="34" charset="0"/>
              </a:rPr>
              <a:t>Within this report, “Veterans” are residents who fit one of two Census categories: Either “Previously served in the UK regular armed forces” or “Previously served in both regular and reserve UK armed forces”.</a:t>
            </a:r>
          </a:p>
          <a:p>
            <a:pPr eaLnBrk="1" hangingPunct="1">
              <a:spcBef>
                <a:spcPct val="0"/>
              </a:spcBef>
              <a:spcAft>
                <a:spcPts val="1050"/>
              </a:spcAft>
              <a:defRPr/>
            </a:pPr>
            <a:r>
              <a:rPr lang="en-GB" sz="1400" dirty="0">
                <a:solidFill>
                  <a:srgbClr val="00473C"/>
                </a:solidFill>
                <a:latin typeface="Arial" panose="020B0604020202020204" pitchFamily="34" charset="0"/>
                <a:cs typeface="Arial" panose="020B0604020202020204" pitchFamily="34" charset="0"/>
              </a:rPr>
              <a:t>Within this report, the “Reservist” group are residents who were reservists, but who had never served formally.</a:t>
            </a:r>
          </a:p>
          <a:p>
            <a:pPr eaLnBrk="1" hangingPunct="1">
              <a:spcBef>
                <a:spcPct val="0"/>
              </a:spcBef>
              <a:spcAft>
                <a:spcPts val="1050"/>
              </a:spcAft>
              <a:defRPr/>
            </a:pPr>
            <a:r>
              <a:rPr lang="en-GB" sz="1400" dirty="0">
                <a:solidFill>
                  <a:srgbClr val="00473C"/>
                </a:solidFill>
                <a:latin typeface="Arial" panose="020B0604020202020204" pitchFamily="34" charset="0"/>
                <a:cs typeface="Arial" panose="020B0604020202020204" pitchFamily="34" charset="0"/>
              </a:rPr>
              <a:t>The number of veterans can vary by dataset in the Census tables in this report, this is due to the way ONS structure and group the Census data for confidentiality reasons.</a:t>
            </a:r>
          </a:p>
          <a:p>
            <a:pPr marL="0" indent="0" eaLnBrk="1" hangingPunct="1">
              <a:spcBef>
                <a:spcPct val="0"/>
              </a:spcBef>
              <a:spcAft>
                <a:spcPts val="1050"/>
              </a:spcAft>
              <a:buNone/>
              <a:defRPr/>
            </a:pPr>
            <a:endParaRPr lang="en-GB" sz="1400" dirty="0">
              <a:solidFill>
                <a:srgbClr val="00473C"/>
              </a:solidFill>
              <a:latin typeface="Arial" panose="020B0604020202020204" pitchFamily="34" charset="0"/>
              <a:cs typeface="Arial" panose="020B0604020202020204" pitchFamily="34" charset="0"/>
            </a:endParaRPr>
          </a:p>
          <a:p>
            <a:pPr marL="0" indent="0" eaLnBrk="1" hangingPunct="1">
              <a:spcBef>
                <a:spcPct val="0"/>
              </a:spcBef>
              <a:spcAft>
                <a:spcPts val="1050"/>
              </a:spcAft>
              <a:buNone/>
              <a:defRPr/>
            </a:pPr>
            <a:endParaRPr lang="en-GB" sz="1400" dirty="0">
              <a:solidFill>
                <a:srgbClr val="00473C"/>
              </a:solidFill>
              <a:latin typeface="Arial" panose="020B0604020202020204" pitchFamily="34" charset="0"/>
              <a:cs typeface="Arial" panose="020B0604020202020204" pitchFamily="34" charset="0"/>
            </a:endParaRPr>
          </a:p>
        </p:txBody>
      </p:sp>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300" b="1" dirty="0" err="1">
                <a:solidFill>
                  <a:srgbClr val="3F2B56"/>
                </a:solidFill>
                <a:latin typeface="Arial" panose="020B0604020202020204" pitchFamily="34" charset="0"/>
                <a:cs typeface="Arial" panose="020B0604020202020204" pitchFamily="34" charset="0"/>
              </a:rPr>
              <a:t>wolverhampton.</a:t>
            </a:r>
            <a:r>
              <a:rPr lang="en-US" altLang="en-US" sz="1300" dirty="0" err="1">
                <a:solidFill>
                  <a:srgbClr val="3F2B56"/>
                </a:solidFill>
                <a:latin typeface="Arial" panose="020B0604020202020204" pitchFamily="34" charset="0"/>
                <a:cs typeface="Arial" panose="020B0604020202020204" pitchFamily="34" charset="0"/>
              </a:rPr>
              <a:t>gov.uk</a:t>
            </a:r>
            <a:endParaRPr lang="en-US" altLang="en-US" sz="1300" dirty="0">
              <a:solidFill>
                <a:srgbClr val="3F2B56"/>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DE756E74-E631-B54D-9441-AEDB15CA92EC}"/>
              </a:ext>
            </a:extLst>
          </p:cNvPr>
          <p:cNvSpPr>
            <a:spLocks noGrp="1"/>
          </p:cNvSpPr>
          <p:nvPr>
            <p:ph type="ftr" sz="quarter" idx="11"/>
          </p:nvPr>
        </p:nvSpPr>
        <p:spPr/>
        <p:txBody>
          <a:bodyPr/>
          <a:lstStyle/>
          <a:p>
            <a:pPr>
              <a:defRPr/>
            </a:pPr>
            <a:r>
              <a:rPr lang="en-GB" dirty="0"/>
              <a:t>Not Protectively Marked</a:t>
            </a:r>
          </a:p>
        </p:txBody>
      </p:sp>
      <p:pic>
        <p:nvPicPr>
          <p:cNvPr id="4" name="Picture 3" descr="A logo of a lion holding a snake&#10;&#10;Description automatically generated">
            <a:extLst>
              <a:ext uri="{FF2B5EF4-FFF2-40B4-BE49-F238E27FC236}">
                <a16:creationId xmlns:a16="http://schemas.microsoft.com/office/drawing/2014/main" id="{8B0107BA-BD27-5414-7364-CECE04F2E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idx="4294967295"/>
          </p:nvPr>
        </p:nvSpPr>
        <p:spPr>
          <a:xfrm>
            <a:off x="1655676" y="357504"/>
            <a:ext cx="6002424" cy="648073"/>
          </a:xfrm>
          <a:prstGeom prst="rect">
            <a:avLst/>
          </a:prstGeom>
        </p:spPr>
        <p:txBody>
          <a:bodyPr vert="horz" wrap="none" lIns="0" tIns="0" rIns="0" bIns="0" numCol="1" anchor="b" anchorCtr="0" compatLnSpc="1">
            <a:prstTxWarp prst="textNoShape">
              <a:avLst/>
            </a:prstTxWarp>
          </a:bodyPr>
          <a:lstStyle/>
          <a:p>
            <a:pPr algn="l" eaLnBrk="1" hangingPunct="1">
              <a:spcAft>
                <a:spcPct val="50000"/>
              </a:spcAft>
            </a:pPr>
            <a:r>
              <a:rPr lang="en-US" altLang="en-US" sz="1800" b="1" dirty="0">
                <a:solidFill>
                  <a:srgbClr val="00473C"/>
                </a:solidFill>
                <a:latin typeface="Arial" panose="020B0604020202020204" pitchFamily="34" charset="0"/>
                <a:cs typeface="Arial" panose="020B0604020202020204" pitchFamily="34" charset="0"/>
              </a:rPr>
              <a:t>Debt (Insolvencies) – NE &amp; Y</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type="body" idx="4294967295"/>
          </p:nvPr>
        </p:nvSpPr>
        <p:spPr>
          <a:xfrm>
            <a:off x="1655676" y="1328979"/>
            <a:ext cx="3708412" cy="2826314"/>
          </a:xfrm>
          <a:prstGeom prst="rect">
            <a:avLst/>
          </a:prstGeom>
        </p:spPr>
        <p:txBody>
          <a:bodyPr vert="horz" wrap="square" lIns="0" tIns="0" rIns="0" bIns="0" numCol="1" anchor="t" anchorCtr="0" compatLnSpc="1">
            <a:prstTxWarp prst="textNoShape">
              <a:avLst/>
            </a:prstTxWarp>
          </a:bodyPr>
          <a:lstStyle/>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Within this region, the Insolvency Service recorded 17,179 cases in 2023, the highest number in West Yorkshire (4,207), and the lowest in Northumberland (561). </a:t>
            </a:r>
          </a:p>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These are not necessarily insolvencies involving veterans, but the wider population of the area as a whole.</a:t>
            </a:r>
          </a:p>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Individual insolvency data for England &amp; Wales were extracted from the Insolvency Service case information system (ISCIS) in January 2024. These statistics present bankruptcies, debt relief orders (DROs) and individual voluntary arrangements (IVAs), in a single unified group</a:t>
            </a:r>
          </a:p>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Individual voluntary arrangements (IVAs) in England &amp; Wales are counted within these statistics once they are registered with the Insolvency Service, and they are reported by year of registration date. There is often a time lag between the date on which the IVA is accepted (known as the date of creditor agreement) and date of registration by licensed insolvency practitioners working for firms that specialise in this area. For some IVAs, the year in which they were registered may differ from the date of creditor agreement.</a:t>
            </a:r>
            <a:endParaRPr lang="en-GB" sz="1400" dirty="0">
              <a:solidFill>
                <a:srgbClr val="3F2B56"/>
              </a:solidFill>
              <a:latin typeface="Arial" panose="020B0604020202020204" pitchFamily="34" charset="0"/>
              <a:cs typeface="Arial" panose="020B0604020202020204" pitchFamily="34" charset="0"/>
            </a:endParaRPr>
          </a:p>
        </p:txBody>
      </p:sp>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300" b="1" dirty="0" err="1">
                <a:solidFill>
                  <a:srgbClr val="3F2B56"/>
                </a:solidFill>
                <a:latin typeface="Arial" panose="020B0604020202020204" pitchFamily="34" charset="0"/>
                <a:cs typeface="Arial" panose="020B0604020202020204" pitchFamily="34" charset="0"/>
              </a:rPr>
              <a:t>wolverhampton.</a:t>
            </a:r>
            <a:r>
              <a:rPr lang="en-US" altLang="en-US" sz="1300" dirty="0" err="1">
                <a:solidFill>
                  <a:srgbClr val="3F2B56"/>
                </a:solidFill>
                <a:latin typeface="Arial" panose="020B0604020202020204" pitchFamily="34" charset="0"/>
                <a:cs typeface="Arial" panose="020B0604020202020204" pitchFamily="34" charset="0"/>
              </a:rPr>
              <a:t>gov.uk</a:t>
            </a:r>
            <a:endParaRPr lang="en-US" altLang="en-US" sz="1300" dirty="0">
              <a:solidFill>
                <a:srgbClr val="3F2B56"/>
              </a:solidFill>
              <a:latin typeface="Arial" panose="020B0604020202020204" pitchFamily="34" charset="0"/>
              <a:cs typeface="Arial" panose="020B0604020202020204" pitchFamily="34" charset="0"/>
            </a:endParaRPr>
          </a:p>
        </p:txBody>
      </p:sp>
      <p:pic>
        <p:nvPicPr>
          <p:cNvPr id="3" name="Picture 2" descr="A logo of a lion holding a snake&#10;&#10;Description automatically generated">
            <a:extLst>
              <a:ext uri="{FF2B5EF4-FFF2-40B4-BE49-F238E27FC236}">
                <a16:creationId xmlns:a16="http://schemas.microsoft.com/office/drawing/2014/main" id="{C45EF048-2CCC-9372-EEC3-F274DED9A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pic>
        <p:nvPicPr>
          <p:cNvPr id="5" name="Picture 4">
            <a:extLst>
              <a:ext uri="{FF2B5EF4-FFF2-40B4-BE49-F238E27FC236}">
                <a16:creationId xmlns:a16="http://schemas.microsoft.com/office/drawing/2014/main" id="{2D91DC85-37CC-736B-4F11-4DADCF27544F}"/>
              </a:ext>
            </a:extLst>
          </p:cNvPr>
          <p:cNvPicPr>
            <a:picLocks noChangeAspect="1"/>
          </p:cNvPicPr>
          <p:nvPr/>
        </p:nvPicPr>
        <p:blipFill>
          <a:blip r:embed="rId4"/>
          <a:stretch>
            <a:fillRect/>
          </a:stretch>
        </p:blipFill>
        <p:spPr>
          <a:xfrm>
            <a:off x="6084168" y="876039"/>
            <a:ext cx="2159509" cy="3279254"/>
          </a:xfrm>
          <a:prstGeom prst="rect">
            <a:avLst/>
          </a:prstGeom>
        </p:spPr>
      </p:pic>
    </p:spTree>
    <p:extLst>
      <p:ext uri="{BB962C8B-B14F-4D97-AF65-F5344CB8AC3E}">
        <p14:creationId xmlns:p14="http://schemas.microsoft.com/office/powerpoint/2010/main" val="2584870507"/>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973EECE-A4DF-5C9B-8244-A8A4E827B211}"/>
              </a:ext>
            </a:extLst>
          </p:cNvPr>
          <p:cNvSpPr txBox="1"/>
          <p:nvPr/>
        </p:nvSpPr>
        <p:spPr>
          <a:xfrm>
            <a:off x="1835696" y="4805232"/>
            <a:ext cx="2339752" cy="253916"/>
          </a:xfrm>
          <a:prstGeom prst="rect">
            <a:avLst/>
          </a:prstGeom>
          <a:noFill/>
        </p:spPr>
        <p:txBody>
          <a:bodyPr wrap="square">
            <a:spAutoFit/>
          </a:bodyPr>
          <a:lstStyle/>
          <a:p>
            <a:r>
              <a:rPr lang="en-GB" sz="1050" dirty="0">
                <a:solidFill>
                  <a:srgbClr val="00473C"/>
                </a:solidFill>
                <a:latin typeface="Arial" panose="020B0604020202020204" pitchFamily="34" charset="0"/>
                <a:cs typeface="Arial" panose="020B0604020202020204" pitchFamily="34" charset="0"/>
              </a:rPr>
              <a:t>Dotted line = average age band %</a:t>
            </a:r>
            <a:endParaRPr lang="en-GB" sz="1050" dirty="0"/>
          </a:p>
        </p:txBody>
      </p:sp>
      <p:pic>
        <p:nvPicPr>
          <p:cNvPr id="3" name="Picture 2" descr="A map of a country with different colored areas&#10;&#10;Description automatically generated">
            <a:extLst>
              <a:ext uri="{FF2B5EF4-FFF2-40B4-BE49-F238E27FC236}">
                <a16:creationId xmlns:a16="http://schemas.microsoft.com/office/drawing/2014/main" id="{FF3EAA67-C3A6-6D57-DA89-B82207422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721" y="0"/>
            <a:ext cx="7270558" cy="5143500"/>
          </a:xfrm>
          <a:prstGeom prst="rect">
            <a:avLst/>
          </a:prstGeom>
        </p:spPr>
      </p:pic>
    </p:spTree>
    <p:extLst>
      <p:ext uri="{BB962C8B-B14F-4D97-AF65-F5344CB8AC3E}">
        <p14:creationId xmlns:p14="http://schemas.microsoft.com/office/powerpoint/2010/main" val="267681138"/>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5342E54F-C69B-CB41-B721-8A2D497E0FF3}"/>
              </a:ext>
            </a:extLst>
          </p:cNvPr>
          <p:cNvSpPr txBox="1">
            <a:spLocks noChangeArrowheads="1"/>
          </p:cNvSpPr>
          <p:nvPr/>
        </p:nvSpPr>
        <p:spPr bwMode="auto">
          <a:xfrm>
            <a:off x="5220072" y="1779662"/>
            <a:ext cx="2988332"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itchFamily="34" charset="-128"/>
                <a:cs typeface="MS PGothic" charset="0"/>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itchFamily="34" charset="-128"/>
                <a:cs typeface="MS PGothic" charset="0"/>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S PGothic" charset="0"/>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S PGothic"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eaLnBrk="1" hangingPunct="1">
              <a:spcBef>
                <a:spcPct val="0"/>
              </a:spcBef>
              <a:spcAft>
                <a:spcPts val="1050"/>
              </a:spcAft>
              <a:buFont typeface="Arial" panose="020B0604020202020204" pitchFamily="34" charset="0"/>
              <a:buNone/>
              <a:defRPr/>
            </a:pPr>
            <a:r>
              <a:rPr lang="en-GB" sz="1800" b="1" dirty="0">
                <a:solidFill>
                  <a:srgbClr val="00473C"/>
                </a:solidFill>
                <a:latin typeface="Arial" panose="020B0604020202020204" pitchFamily="34" charset="0"/>
                <a:cs typeface="Arial" panose="020B0604020202020204" pitchFamily="34" charset="0"/>
              </a:rPr>
              <a:t>Adrian Barlow</a:t>
            </a:r>
          </a:p>
          <a:p>
            <a:pPr marL="0" indent="0" eaLnBrk="1" hangingPunct="1">
              <a:spcBef>
                <a:spcPct val="0"/>
              </a:spcBef>
              <a:spcAft>
                <a:spcPts val="1050"/>
              </a:spcAft>
              <a:buFont typeface="Arial" panose="020B0604020202020204" pitchFamily="34" charset="0"/>
              <a:buNone/>
              <a:defRPr/>
            </a:pPr>
            <a:r>
              <a:rPr lang="en-GB" sz="1400" dirty="0">
                <a:solidFill>
                  <a:srgbClr val="00473C"/>
                </a:solidFill>
                <a:latin typeface="Arial" panose="020B0604020202020204" pitchFamily="34" charset="0"/>
                <a:cs typeface="Arial" panose="020B0604020202020204" pitchFamily="34" charset="0"/>
              </a:rPr>
              <a:t>Senior Analyst,</a:t>
            </a:r>
            <a:br>
              <a:rPr lang="en-GB" sz="1400" dirty="0">
                <a:solidFill>
                  <a:srgbClr val="00473C"/>
                </a:solidFill>
                <a:latin typeface="Arial" panose="020B0604020202020204" pitchFamily="34" charset="0"/>
                <a:cs typeface="Arial" panose="020B0604020202020204" pitchFamily="34" charset="0"/>
              </a:rPr>
            </a:br>
            <a:r>
              <a:rPr lang="en-GB" sz="1400" dirty="0">
                <a:solidFill>
                  <a:srgbClr val="00473C"/>
                </a:solidFill>
                <a:latin typeface="Arial" panose="020B0604020202020204" pitchFamily="34" charset="0"/>
                <a:cs typeface="Arial" panose="020B0604020202020204" pitchFamily="34" charset="0"/>
              </a:rPr>
              <a:t>City of Wolverhampton Council</a:t>
            </a:r>
          </a:p>
        </p:txBody>
      </p:sp>
      <p:sp>
        <p:nvSpPr>
          <p:cNvPr id="10" name="Rectangle 3">
            <a:extLst>
              <a:ext uri="{FF2B5EF4-FFF2-40B4-BE49-F238E27FC236}">
                <a16:creationId xmlns:a16="http://schemas.microsoft.com/office/drawing/2014/main" id="{7FBC0EE4-A9CF-5A48-B67D-D08946DB38CD}"/>
              </a:ext>
            </a:extLst>
          </p:cNvPr>
          <p:cNvSpPr txBox="1">
            <a:spLocks noChangeArrowheads="1"/>
          </p:cNvSpPr>
          <p:nvPr/>
        </p:nvSpPr>
        <p:spPr bwMode="auto">
          <a:xfrm>
            <a:off x="5220072" y="2859782"/>
            <a:ext cx="3168352"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itchFamily="34" charset="-128"/>
                <a:cs typeface="MS PGothic" charset="0"/>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itchFamily="34" charset="-128"/>
                <a:cs typeface="MS PGothic" charset="0"/>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S PGothic" charset="0"/>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S PGothic"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eaLnBrk="1" hangingPunct="1">
              <a:spcBef>
                <a:spcPct val="0"/>
              </a:spcBef>
              <a:spcAft>
                <a:spcPts val="1050"/>
              </a:spcAft>
              <a:buFont typeface="Arial" panose="020B0604020202020204" pitchFamily="34" charset="0"/>
              <a:buNone/>
              <a:defRPr/>
            </a:pPr>
            <a:r>
              <a:rPr lang="en-GB" sz="1400" dirty="0">
                <a:solidFill>
                  <a:srgbClr val="00473C"/>
                </a:solidFill>
                <a:latin typeface="Arial" panose="020B0604020202020204" pitchFamily="34" charset="0"/>
                <a:ea typeface="ＭＳ Ｐゴシック" charset="0"/>
                <a:cs typeface="Arial" panose="020B0604020202020204" pitchFamily="34" charset="0"/>
              </a:rPr>
              <a:t>adrian.barlow@wolverhampton.gov.uk</a:t>
            </a:r>
            <a:br>
              <a:rPr lang="en-GB" sz="1400" dirty="0">
                <a:solidFill>
                  <a:srgbClr val="00473C"/>
                </a:solidFill>
                <a:latin typeface="Arial" panose="020B0604020202020204" pitchFamily="34" charset="0"/>
                <a:ea typeface="ＭＳ Ｐゴシック" charset="0"/>
                <a:cs typeface="Arial" panose="020B0604020202020204" pitchFamily="34" charset="0"/>
              </a:rPr>
            </a:br>
            <a:r>
              <a:rPr lang="en-GB" sz="1400" dirty="0">
                <a:solidFill>
                  <a:srgbClr val="00473C"/>
                </a:solidFill>
                <a:latin typeface="Arial" panose="020B0604020202020204" pitchFamily="34" charset="0"/>
                <a:ea typeface="ＭＳ Ｐゴシック" charset="0"/>
                <a:cs typeface="Arial" panose="020B0604020202020204" pitchFamily="34" charset="0"/>
              </a:rPr>
              <a:t>01902 554043</a:t>
            </a:r>
          </a:p>
        </p:txBody>
      </p:sp>
      <p:sp>
        <p:nvSpPr>
          <p:cNvPr id="2" name="Footer Placeholder 1">
            <a:extLst>
              <a:ext uri="{FF2B5EF4-FFF2-40B4-BE49-F238E27FC236}">
                <a16:creationId xmlns:a16="http://schemas.microsoft.com/office/drawing/2014/main" id="{A006EA8A-10CE-6910-C57D-B40038BBCFAF}"/>
              </a:ext>
            </a:extLst>
          </p:cNvPr>
          <p:cNvSpPr>
            <a:spLocks noGrp="1"/>
          </p:cNvSpPr>
          <p:nvPr>
            <p:ph type="ftr" sz="quarter" idx="11"/>
          </p:nvPr>
        </p:nvSpPr>
        <p:spPr/>
        <p:txBody>
          <a:bodyPr/>
          <a:lstStyle/>
          <a:p>
            <a:pPr>
              <a:defRPr/>
            </a:pPr>
            <a:r>
              <a:rPr lang="en-GB"/>
              <a:t>Not Protectively Marked</a:t>
            </a:r>
            <a:endParaRPr lang="en-GB" dirty="0"/>
          </a:p>
        </p:txBody>
      </p:sp>
      <p:pic>
        <p:nvPicPr>
          <p:cNvPr id="3" name="Picture 2" descr="A logo of a lion holding a snake&#10;&#10;Description automatically generated">
            <a:extLst>
              <a:ext uri="{FF2B5EF4-FFF2-40B4-BE49-F238E27FC236}">
                <a16:creationId xmlns:a16="http://schemas.microsoft.com/office/drawing/2014/main" id="{4D7951A6-BF65-AB57-9BBB-9373D4058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TextBox 3">
            <a:extLst>
              <a:ext uri="{FF2B5EF4-FFF2-40B4-BE49-F238E27FC236}">
                <a16:creationId xmlns:a16="http://schemas.microsoft.com/office/drawing/2014/main" id="{319AB5E0-2D2C-1C46-B559-E29F95FF8CDB}"/>
              </a:ext>
            </a:extLst>
          </p:cNvPr>
          <p:cNvSpPr txBox="1">
            <a:spLocks noChangeArrowheads="1"/>
          </p:cNvSpPr>
          <p:nvPr/>
        </p:nvSpPr>
        <p:spPr bwMode="auto">
          <a:xfrm>
            <a:off x="3466506" y="2421732"/>
            <a:ext cx="221099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500" b="1" dirty="0">
                <a:solidFill>
                  <a:srgbClr val="3F2B56"/>
                </a:solidFill>
                <a:latin typeface="Arial" panose="020B0604020202020204" pitchFamily="34" charset="0"/>
                <a:cs typeface="Arial" panose="020B0604020202020204" pitchFamily="34" charset="0"/>
              </a:rPr>
              <a:t>wolverhampton.</a:t>
            </a:r>
            <a:r>
              <a:rPr lang="en-US" altLang="en-US" sz="1500" dirty="0">
                <a:solidFill>
                  <a:srgbClr val="3F2B56"/>
                </a:solidFill>
                <a:latin typeface="Arial" panose="020B0604020202020204" pitchFamily="34" charset="0"/>
                <a:cs typeface="Arial" panose="020B0604020202020204" pitchFamily="34" charset="0"/>
              </a:rPr>
              <a:t>gov.uk</a:t>
            </a:r>
          </a:p>
        </p:txBody>
      </p:sp>
      <p:sp>
        <p:nvSpPr>
          <p:cNvPr id="2" name="Footer Placeholder 1">
            <a:extLst>
              <a:ext uri="{FF2B5EF4-FFF2-40B4-BE49-F238E27FC236}">
                <a16:creationId xmlns:a16="http://schemas.microsoft.com/office/drawing/2014/main" id="{3EC4DB9D-0867-55FB-F2B0-EE2ADD9F43B7}"/>
              </a:ext>
            </a:extLst>
          </p:cNvPr>
          <p:cNvSpPr>
            <a:spLocks noGrp="1"/>
          </p:cNvSpPr>
          <p:nvPr>
            <p:ph type="ftr" sz="quarter" idx="11"/>
          </p:nvPr>
        </p:nvSpPr>
        <p:spPr/>
        <p:txBody>
          <a:bodyPr/>
          <a:lstStyle/>
          <a:p>
            <a:pPr>
              <a:defRPr/>
            </a:pPr>
            <a:r>
              <a:rPr lang="en-GB"/>
              <a:t>Not Protectively Marked</a:t>
            </a:r>
            <a:endParaRPr lang="en-GB" dirty="0"/>
          </a:p>
        </p:txBody>
      </p:sp>
      <p:pic>
        <p:nvPicPr>
          <p:cNvPr id="3" name="Picture 2" descr="A logo of a lion holding a snake&#10;&#10;Description automatically generated">
            <a:extLst>
              <a:ext uri="{FF2B5EF4-FFF2-40B4-BE49-F238E27FC236}">
                <a16:creationId xmlns:a16="http://schemas.microsoft.com/office/drawing/2014/main" id="{B9E1477C-C263-E12D-753E-7D638EA0F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spTree>
    <p:extLst>
      <p:ext uri="{BB962C8B-B14F-4D97-AF65-F5344CB8AC3E}">
        <p14:creationId xmlns:p14="http://schemas.microsoft.com/office/powerpoint/2010/main" val="25359557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idx="4294967295"/>
          </p:nvPr>
        </p:nvSpPr>
        <p:spPr>
          <a:xfrm>
            <a:off x="1655676" y="357504"/>
            <a:ext cx="6002424" cy="648073"/>
          </a:xfrm>
          <a:prstGeom prst="rect">
            <a:avLst/>
          </a:prstGeom>
        </p:spPr>
        <p:txBody>
          <a:bodyPr vert="horz" wrap="none" lIns="0" tIns="0" rIns="0" bIns="0" numCol="1" anchor="b" anchorCtr="0" compatLnSpc="1">
            <a:prstTxWarp prst="textNoShape">
              <a:avLst/>
            </a:prstTxWarp>
          </a:bodyPr>
          <a:lstStyle/>
          <a:p>
            <a:pPr algn="l" eaLnBrk="1" hangingPunct="1">
              <a:spcAft>
                <a:spcPct val="50000"/>
              </a:spcAft>
            </a:pPr>
            <a:r>
              <a:rPr lang="en-US" altLang="en-US" sz="1800" b="1" dirty="0">
                <a:solidFill>
                  <a:srgbClr val="00473C"/>
                </a:solidFill>
                <a:latin typeface="Arial" panose="020B0604020202020204" pitchFamily="34" charset="0"/>
                <a:cs typeface="Arial" panose="020B0604020202020204" pitchFamily="34" charset="0"/>
              </a:rPr>
              <a:t>Pensions – NE &amp; Y</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type="body" idx="4294967295"/>
          </p:nvPr>
        </p:nvSpPr>
        <p:spPr>
          <a:xfrm>
            <a:off x="1655676" y="1329612"/>
            <a:ext cx="3564396" cy="2610290"/>
          </a:xfrm>
          <a:prstGeom prst="rect">
            <a:avLst/>
          </a:prstGeom>
        </p:spPr>
        <p:txBody>
          <a:bodyPr vert="horz" wrap="square" lIns="0" tIns="0" rIns="0" bIns="0" numCol="1" anchor="t" anchorCtr="0" compatLnSpc="1">
            <a:prstTxWarp prst="textNoShape">
              <a:avLst/>
            </a:prstTxWarp>
          </a:bodyPr>
          <a:lstStyle/>
          <a:p>
            <a:r>
              <a:rPr lang="en-GB" sz="1050" dirty="0">
                <a:solidFill>
                  <a:srgbClr val="00473C"/>
                </a:solidFill>
                <a:latin typeface="Arial" panose="020B0604020202020204" pitchFamily="34" charset="0"/>
                <a:cs typeface="Arial" panose="020B0604020202020204" pitchFamily="34" charset="0"/>
              </a:rPr>
              <a:t>Statistics on the number of people in receipt of an occupational pension under the Armed Forces Pension Scheme (AFPS), the number in receipt of ongoing pensions under the War Pensions Scheme (WPS) and the number awarded compensation under the Armed Forces Compensation Scheme (AFCS). </a:t>
            </a:r>
          </a:p>
          <a:p>
            <a:endParaRPr lang="en-GB" sz="1050" dirty="0">
              <a:solidFill>
                <a:srgbClr val="00473C"/>
              </a:solidFill>
              <a:latin typeface="Arial" panose="020B0604020202020204" pitchFamily="34" charset="0"/>
              <a:cs typeface="Arial" panose="020B0604020202020204" pitchFamily="34" charset="0"/>
            </a:endParaRPr>
          </a:p>
          <a:p>
            <a:r>
              <a:rPr lang="en-GB" sz="1050" dirty="0">
                <a:solidFill>
                  <a:srgbClr val="00473C"/>
                </a:solidFill>
                <a:latin typeface="Arial" panose="020B0604020202020204" pitchFamily="34" charset="0"/>
                <a:cs typeface="Arial" panose="020B0604020202020204" pitchFamily="34" charset="0"/>
              </a:rPr>
              <a:t>Within the area, the local authority with the highest number of payments had ﻿4052﻿ (County Durham) in payment, and the lowest number had ﻿297﻿ (Craven) in payment. </a:t>
            </a:r>
          </a:p>
          <a:p>
            <a:pPr marL="0" indent="0">
              <a:buNone/>
            </a:pPr>
            <a:endParaRPr lang="en-GB" sz="1050" dirty="0">
              <a:solidFill>
                <a:srgbClr val="00473C"/>
              </a:solidFill>
              <a:latin typeface="Arial" panose="020B0604020202020204" pitchFamily="34" charset="0"/>
              <a:cs typeface="Arial" panose="020B0604020202020204" pitchFamily="34" charset="0"/>
            </a:endParaRPr>
          </a:p>
          <a:p>
            <a:r>
              <a:rPr lang="en-GB" sz="1050" dirty="0">
                <a:solidFill>
                  <a:srgbClr val="00473C"/>
                </a:solidFill>
                <a:latin typeface="Arial" panose="020B0604020202020204" pitchFamily="34" charset="0"/>
                <a:cs typeface="Arial" panose="020B0604020202020204" pitchFamily="34" charset="0"/>
              </a:rPr>
              <a:t>Total paid across the area: 53,681﻿, representing ﻿0.78%﻿ of the population aged 16+</a:t>
            </a:r>
          </a:p>
          <a:p>
            <a:r>
              <a:rPr lang="en-GB" sz="1050" dirty="0">
                <a:solidFill>
                  <a:srgbClr val="00473C"/>
                </a:solidFill>
                <a:latin typeface="Arial" panose="020B0604020202020204" pitchFamily="34" charset="0"/>
                <a:cs typeface="Arial" panose="020B0604020202020204" pitchFamily="34" charset="0"/>
              </a:rPr>
              <a:t>Total paid to veterans specifically: ﻿50,219</a:t>
            </a:r>
          </a:p>
          <a:p>
            <a:r>
              <a:rPr lang="en-GB" sz="1050" dirty="0">
                <a:solidFill>
                  <a:srgbClr val="00473C"/>
                </a:solidFill>
                <a:latin typeface="Arial" panose="020B0604020202020204" pitchFamily="34" charset="0"/>
                <a:cs typeface="Arial" panose="020B0604020202020204" pitchFamily="34" charset="0"/>
              </a:rPr>
              <a:t>Total AFCS across the area: ﻿6,457</a:t>
            </a:r>
          </a:p>
          <a:p>
            <a:r>
              <a:rPr lang="en-GB" sz="1050" dirty="0">
                <a:solidFill>
                  <a:srgbClr val="00473C"/>
                </a:solidFill>
                <a:latin typeface="Arial" panose="020B0604020202020204" pitchFamily="34" charset="0"/>
                <a:cs typeface="Arial" panose="020B0604020202020204" pitchFamily="34" charset="0"/>
              </a:rPr>
              <a:t>Total AFPS across the area: ﻿40,953</a:t>
            </a:r>
          </a:p>
          <a:p>
            <a:r>
              <a:rPr lang="en-GB" sz="1050" dirty="0">
                <a:solidFill>
                  <a:srgbClr val="00473C"/>
                </a:solidFill>
                <a:latin typeface="Arial" panose="020B0604020202020204" pitchFamily="34" charset="0"/>
                <a:cs typeface="Arial" panose="020B0604020202020204" pitchFamily="34" charset="0"/>
              </a:rPr>
              <a:t>Total WPS across the area: ﻿13,626</a:t>
            </a:r>
          </a:p>
          <a:p>
            <a:pPr marL="0" indent="0">
              <a:buNone/>
            </a:pPr>
            <a:br>
              <a:rPr lang="en-GB" sz="1050" dirty="0"/>
            </a:br>
            <a:endParaRPr lang="en-GB" sz="1050" dirty="0">
              <a:solidFill>
                <a:srgbClr val="00473C"/>
              </a:solidFill>
              <a:latin typeface="Arial" panose="020B0604020202020204" pitchFamily="34" charset="0"/>
              <a:cs typeface="Arial" panose="020B0604020202020204" pitchFamily="34" charset="0"/>
            </a:endParaRPr>
          </a:p>
        </p:txBody>
      </p:sp>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300" b="1" dirty="0" err="1">
                <a:solidFill>
                  <a:srgbClr val="3F2B56"/>
                </a:solidFill>
                <a:latin typeface="Arial" panose="020B0604020202020204" pitchFamily="34" charset="0"/>
                <a:cs typeface="Arial" panose="020B0604020202020204" pitchFamily="34" charset="0"/>
              </a:rPr>
              <a:t>wolverhampton.</a:t>
            </a:r>
            <a:r>
              <a:rPr lang="en-US" altLang="en-US" sz="1300" dirty="0" err="1">
                <a:solidFill>
                  <a:srgbClr val="3F2B56"/>
                </a:solidFill>
                <a:latin typeface="Arial" panose="020B0604020202020204" pitchFamily="34" charset="0"/>
                <a:cs typeface="Arial" panose="020B0604020202020204" pitchFamily="34" charset="0"/>
              </a:rPr>
              <a:t>gov.uk</a:t>
            </a:r>
            <a:endParaRPr lang="en-US" altLang="en-US" sz="1300" dirty="0">
              <a:solidFill>
                <a:srgbClr val="3F2B56"/>
              </a:solidFill>
              <a:latin typeface="Arial" panose="020B0604020202020204" pitchFamily="34" charset="0"/>
              <a:cs typeface="Arial" panose="020B0604020202020204" pitchFamily="34" charset="0"/>
            </a:endParaRPr>
          </a:p>
        </p:txBody>
      </p:sp>
      <p:pic>
        <p:nvPicPr>
          <p:cNvPr id="4" name="Picture 3" descr="A logo of a lion holding a snake&#10;&#10;Description automatically generated">
            <a:extLst>
              <a:ext uri="{FF2B5EF4-FFF2-40B4-BE49-F238E27FC236}">
                <a16:creationId xmlns:a16="http://schemas.microsoft.com/office/drawing/2014/main" id="{8B0107BA-BD27-5414-7364-CECE04F2E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pic>
        <p:nvPicPr>
          <p:cNvPr id="3" name="Picture 2">
            <a:extLst>
              <a:ext uri="{FF2B5EF4-FFF2-40B4-BE49-F238E27FC236}">
                <a16:creationId xmlns:a16="http://schemas.microsoft.com/office/drawing/2014/main" id="{C1F21E16-FABA-4045-3D65-2EB95ADFDDDD}"/>
              </a:ext>
            </a:extLst>
          </p:cNvPr>
          <p:cNvPicPr>
            <a:picLocks noChangeAspect="1"/>
          </p:cNvPicPr>
          <p:nvPr/>
        </p:nvPicPr>
        <p:blipFill>
          <a:blip r:embed="rId4"/>
          <a:stretch>
            <a:fillRect/>
          </a:stretch>
        </p:blipFill>
        <p:spPr>
          <a:xfrm>
            <a:off x="5545003" y="1247766"/>
            <a:ext cx="3141797" cy="2610290"/>
          </a:xfrm>
          <a:prstGeom prst="rect">
            <a:avLst/>
          </a:prstGeom>
        </p:spPr>
      </p:pic>
    </p:spTree>
    <p:extLst>
      <p:ext uri="{BB962C8B-B14F-4D97-AF65-F5344CB8AC3E}">
        <p14:creationId xmlns:p14="http://schemas.microsoft.com/office/powerpoint/2010/main" val="415949883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idx="4294967295"/>
          </p:nvPr>
        </p:nvSpPr>
        <p:spPr>
          <a:xfrm>
            <a:off x="1655676" y="357504"/>
            <a:ext cx="6002424" cy="648073"/>
          </a:xfrm>
          <a:prstGeom prst="rect">
            <a:avLst/>
          </a:prstGeom>
        </p:spPr>
        <p:txBody>
          <a:bodyPr vert="horz" wrap="none" lIns="0" tIns="0" rIns="0" bIns="0" numCol="1" anchor="b" anchorCtr="0" compatLnSpc="1">
            <a:prstTxWarp prst="textNoShape">
              <a:avLst/>
            </a:prstTxWarp>
          </a:bodyPr>
          <a:lstStyle/>
          <a:p>
            <a:pPr algn="l" eaLnBrk="1" hangingPunct="1">
              <a:spcAft>
                <a:spcPct val="50000"/>
              </a:spcAft>
            </a:pPr>
            <a:r>
              <a:rPr lang="en-US" altLang="en-US" sz="1800" b="1" dirty="0">
                <a:solidFill>
                  <a:srgbClr val="00473C"/>
                </a:solidFill>
                <a:latin typeface="Arial" panose="020B0604020202020204" pitchFamily="34" charset="0"/>
                <a:cs typeface="Arial" panose="020B0604020202020204" pitchFamily="34" charset="0"/>
              </a:rPr>
              <a:t>Key Findings (Age, Sex, Ethnicity, Health) – NE &amp; Y</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type="body" idx="4294967295"/>
          </p:nvPr>
        </p:nvSpPr>
        <p:spPr>
          <a:xfrm>
            <a:off x="1655676" y="1329612"/>
            <a:ext cx="5830974" cy="2646294"/>
          </a:xfrm>
          <a:prstGeom prst="rect">
            <a:avLst/>
          </a:prstGeom>
        </p:spPr>
        <p:txBody>
          <a:bodyPr vert="horz" wrap="square" lIns="0" tIns="0" rIns="0" bIns="0" numCol="1" anchor="t" anchorCtr="0" compatLnSpc="1">
            <a:prstTxWarp prst="textNoShape">
              <a:avLst/>
            </a:prstTxWarp>
          </a:bodyPr>
          <a:lstStyle/>
          <a:p>
            <a:r>
              <a:rPr lang="en-GB" sz="1050" dirty="0">
                <a:solidFill>
                  <a:srgbClr val="00473C"/>
                </a:solidFill>
                <a:latin typeface="Arial" panose="020B0604020202020204" pitchFamily="34" charset="0"/>
                <a:cs typeface="Arial" panose="020B0604020202020204" pitchFamily="34" charset="0"/>
              </a:rPr>
              <a:t>From Census 2021 data, ﻿240,235﻿ (3.54%) of residents aged 16+ were veterans, and an additional ﻿60,435﻿ (0.89%) were reservists, meaning that ﻿300,670﻿ were either veterans or 'veteran reservists’. </a:t>
            </a:r>
          </a:p>
          <a:p>
            <a:endParaRPr lang="en-GB" sz="1050" dirty="0">
              <a:solidFill>
                <a:srgbClr val="00473C"/>
              </a:solidFill>
              <a:latin typeface="Arial" panose="020B0604020202020204" pitchFamily="34" charset="0"/>
              <a:cs typeface="Arial" panose="020B0604020202020204" pitchFamily="34" charset="0"/>
            </a:endParaRPr>
          </a:p>
          <a:p>
            <a:r>
              <a:rPr lang="en-GB" sz="1050" dirty="0">
                <a:solidFill>
                  <a:srgbClr val="00473C"/>
                </a:solidFill>
                <a:latin typeface="Arial" panose="020B0604020202020204" pitchFamily="34" charset="0"/>
                <a:cs typeface="Arial" panose="020B0604020202020204" pitchFamily="34" charset="0"/>
              </a:rPr>
              <a:t>This means ﻿4.43%﻿ of this 16+ population were in either of those two groups, compared to an equivalent for England of 3.78%.</a:t>
            </a:r>
          </a:p>
          <a:p>
            <a:endParaRPr lang="en-GB" sz="1050" dirty="0">
              <a:solidFill>
                <a:srgbClr val="00473C"/>
              </a:solidFill>
              <a:latin typeface="Arial" panose="020B0604020202020204" pitchFamily="34" charset="0"/>
              <a:cs typeface="Arial" panose="020B0604020202020204" pitchFamily="34" charset="0"/>
            </a:endParaRPr>
          </a:p>
          <a:p>
            <a:r>
              <a:rPr lang="en-GB" sz="1050" dirty="0">
                <a:solidFill>
                  <a:srgbClr val="00473C"/>
                </a:solidFill>
                <a:latin typeface="Arial" panose="020B0604020202020204" pitchFamily="34" charset="0"/>
                <a:cs typeface="Arial" panose="020B0604020202020204" pitchFamily="34" charset="0"/>
              </a:rPr>
              <a:t>For the ﻿Veterans﻿ group, ﻿88.99%﻿ are male. Additionally, out of this cohort, ﻿126,623﻿ (﻿52.71%﻿) are aged 65+. Within this region, 98.5% are of White ethnicity.</a:t>
            </a:r>
          </a:p>
          <a:p>
            <a:endParaRPr lang="en-GB" sz="1050" dirty="0">
              <a:solidFill>
                <a:srgbClr val="00473C"/>
              </a:solidFill>
              <a:latin typeface="Arial" panose="020B0604020202020204" pitchFamily="34" charset="0"/>
              <a:cs typeface="Arial" panose="020B0604020202020204" pitchFamily="34" charset="0"/>
            </a:endParaRPr>
          </a:p>
          <a:p>
            <a:pPr lvl="0">
              <a:defRPr/>
            </a:pPr>
            <a:r>
              <a:rPr lang="en-GB" sz="1050" dirty="0">
                <a:solidFill>
                  <a:srgbClr val="00473C"/>
                </a:solidFill>
                <a:latin typeface="Arial" panose="020B0604020202020204" pitchFamily="34" charset="0"/>
                <a:cs typeface="Arial" panose="020B0604020202020204" pitchFamily="34" charset="0"/>
              </a:rPr>
              <a:t>Veterans report being in poorer health than non-veterans, which is to be expected given their age profile. </a:t>
            </a:r>
          </a:p>
          <a:p>
            <a:pPr lvl="0">
              <a:defRPr/>
            </a:pPr>
            <a:endParaRPr lang="en-GB" sz="1050" dirty="0">
              <a:solidFill>
                <a:srgbClr val="00473C"/>
              </a:solidFill>
              <a:latin typeface="Arial" panose="020B0604020202020204" pitchFamily="34" charset="0"/>
              <a:cs typeface="Arial" panose="020B0604020202020204" pitchFamily="34" charset="0"/>
            </a:endParaRPr>
          </a:p>
          <a:p>
            <a:pPr lvl="0">
              <a:defRPr/>
            </a:pPr>
            <a:r>
              <a:rPr lang="en-GB" sz="1050" dirty="0">
                <a:solidFill>
                  <a:srgbClr val="00473C"/>
                </a:solidFill>
                <a:latin typeface="Arial" panose="020B0604020202020204" pitchFamily="34" charset="0"/>
                <a:cs typeface="Arial" panose="020B0604020202020204" pitchFamily="34" charset="0"/>
              </a:rPr>
              <a:t>Even after allowing for age and sex factors, poor health is found disproportionately in the older veteran populations specifically.</a:t>
            </a:r>
          </a:p>
          <a:p>
            <a:pPr lvl="0">
              <a:defRPr/>
            </a:pPr>
            <a:endParaRPr lang="en-GB" sz="1050" dirty="0">
              <a:solidFill>
                <a:srgbClr val="00473C"/>
              </a:solidFill>
              <a:latin typeface="Arial" panose="020B0604020202020204" pitchFamily="34" charset="0"/>
              <a:cs typeface="Arial" panose="020B0604020202020204" pitchFamily="34" charset="0"/>
            </a:endParaRPr>
          </a:p>
          <a:p>
            <a:pPr>
              <a:defRPr/>
            </a:pPr>
            <a:r>
              <a:rPr lang="en-GB" sz="1050" dirty="0">
                <a:solidFill>
                  <a:srgbClr val="00473C"/>
                </a:solidFill>
                <a:latin typeface="Arial" panose="020B0604020202020204" pitchFamily="34" charset="0"/>
                <a:cs typeface="Arial" panose="020B0604020202020204" pitchFamily="34" charset="0"/>
              </a:rPr>
              <a:t>Levels of disability higher in the veteran population than the non-veteran cohort.</a:t>
            </a:r>
          </a:p>
          <a:p>
            <a:pPr lvl="0" eaLnBrk="1" hangingPunct="1">
              <a:spcBef>
                <a:spcPct val="0"/>
              </a:spcBef>
              <a:spcAft>
                <a:spcPts val="1050"/>
              </a:spcAft>
              <a:defRPr/>
            </a:pPr>
            <a:endParaRPr lang="en-GB" sz="1400" dirty="0">
              <a:solidFill>
                <a:srgbClr val="3F2B56"/>
              </a:solidFill>
              <a:latin typeface="Arial" panose="020B0604020202020204" pitchFamily="34" charset="0"/>
              <a:ea typeface="ＭＳ Ｐゴシック" charset="0"/>
              <a:cs typeface="Arial" panose="020B0604020202020204" pitchFamily="34" charset="0"/>
            </a:endParaRPr>
          </a:p>
        </p:txBody>
      </p:sp>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300" b="1" dirty="0" err="1">
                <a:solidFill>
                  <a:srgbClr val="3F2B56"/>
                </a:solidFill>
                <a:latin typeface="Arial" panose="020B0604020202020204" pitchFamily="34" charset="0"/>
                <a:cs typeface="Arial" panose="020B0604020202020204" pitchFamily="34" charset="0"/>
              </a:rPr>
              <a:t>wolverhampton.</a:t>
            </a:r>
            <a:r>
              <a:rPr lang="en-US" altLang="en-US" sz="1300" dirty="0" err="1">
                <a:solidFill>
                  <a:srgbClr val="3F2B56"/>
                </a:solidFill>
                <a:latin typeface="Arial" panose="020B0604020202020204" pitchFamily="34" charset="0"/>
                <a:cs typeface="Arial" panose="020B0604020202020204" pitchFamily="34" charset="0"/>
              </a:rPr>
              <a:t>gov.uk</a:t>
            </a:r>
            <a:endParaRPr lang="en-US" altLang="en-US" sz="1300" dirty="0">
              <a:solidFill>
                <a:srgbClr val="3F2B56"/>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DE756E74-E631-B54D-9441-AEDB15CA92EC}"/>
              </a:ext>
            </a:extLst>
          </p:cNvPr>
          <p:cNvSpPr>
            <a:spLocks noGrp="1"/>
          </p:cNvSpPr>
          <p:nvPr>
            <p:ph type="ftr" sz="quarter" idx="11"/>
          </p:nvPr>
        </p:nvSpPr>
        <p:spPr/>
        <p:txBody>
          <a:bodyPr/>
          <a:lstStyle/>
          <a:p>
            <a:pPr>
              <a:defRPr/>
            </a:pPr>
            <a:r>
              <a:rPr lang="en-GB" dirty="0"/>
              <a:t>Not Protectively Marked</a:t>
            </a:r>
          </a:p>
        </p:txBody>
      </p:sp>
      <p:pic>
        <p:nvPicPr>
          <p:cNvPr id="3" name="Picture 2" descr="A logo of a lion holding a snake&#10;&#10;Description automatically generated">
            <a:extLst>
              <a:ext uri="{FF2B5EF4-FFF2-40B4-BE49-F238E27FC236}">
                <a16:creationId xmlns:a16="http://schemas.microsoft.com/office/drawing/2014/main" id="{51EA085B-529C-CA66-9794-3B24DE732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spTree>
    <p:extLst>
      <p:ext uri="{BB962C8B-B14F-4D97-AF65-F5344CB8AC3E}">
        <p14:creationId xmlns:p14="http://schemas.microsoft.com/office/powerpoint/2010/main" val="153758433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973EECE-A4DF-5C9B-8244-A8A4E827B211}"/>
              </a:ext>
            </a:extLst>
          </p:cNvPr>
          <p:cNvSpPr txBox="1"/>
          <p:nvPr/>
        </p:nvSpPr>
        <p:spPr>
          <a:xfrm>
            <a:off x="1835696" y="4805232"/>
            <a:ext cx="2339752" cy="253916"/>
          </a:xfrm>
          <a:prstGeom prst="rect">
            <a:avLst/>
          </a:prstGeom>
          <a:noFill/>
        </p:spPr>
        <p:txBody>
          <a:bodyPr wrap="square">
            <a:spAutoFit/>
          </a:bodyPr>
          <a:lstStyle/>
          <a:p>
            <a:r>
              <a:rPr lang="en-GB" sz="1050" dirty="0">
                <a:solidFill>
                  <a:srgbClr val="00473C"/>
                </a:solidFill>
                <a:latin typeface="Arial" panose="020B0604020202020204" pitchFamily="34" charset="0"/>
                <a:cs typeface="Arial" panose="020B0604020202020204" pitchFamily="34" charset="0"/>
              </a:rPr>
              <a:t>Dotted line = average age band %</a:t>
            </a:r>
            <a:endParaRPr lang="en-GB" sz="1050" dirty="0"/>
          </a:p>
        </p:txBody>
      </p:sp>
      <p:pic>
        <p:nvPicPr>
          <p:cNvPr id="3" name="Picture 2">
            <a:extLst>
              <a:ext uri="{FF2B5EF4-FFF2-40B4-BE49-F238E27FC236}">
                <a16:creationId xmlns:a16="http://schemas.microsoft.com/office/drawing/2014/main" id="{95EC3CA2-366D-6F0C-787F-17FBDB5D5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721" y="0"/>
            <a:ext cx="7270558" cy="5143500"/>
          </a:xfrm>
          <a:prstGeom prst="rect">
            <a:avLst/>
          </a:prstGeom>
        </p:spPr>
      </p:pic>
    </p:spTree>
    <p:extLst>
      <p:ext uri="{BB962C8B-B14F-4D97-AF65-F5344CB8AC3E}">
        <p14:creationId xmlns:p14="http://schemas.microsoft.com/office/powerpoint/2010/main" val="4176762486"/>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idx="4294967295"/>
          </p:nvPr>
        </p:nvSpPr>
        <p:spPr>
          <a:xfrm>
            <a:off x="1655676" y="357504"/>
            <a:ext cx="6002424" cy="648073"/>
          </a:xfrm>
          <a:prstGeom prst="rect">
            <a:avLst/>
          </a:prstGeom>
        </p:spPr>
        <p:txBody>
          <a:bodyPr vert="horz" wrap="none" lIns="0" tIns="0" rIns="0" bIns="0" numCol="1" anchor="b" anchorCtr="0" compatLnSpc="1">
            <a:prstTxWarp prst="textNoShape">
              <a:avLst/>
            </a:prstTxWarp>
          </a:bodyPr>
          <a:lstStyle/>
          <a:p>
            <a:pPr algn="l" eaLnBrk="1" hangingPunct="1">
              <a:spcAft>
                <a:spcPct val="50000"/>
              </a:spcAft>
            </a:pPr>
            <a:r>
              <a:rPr lang="en-US" altLang="en-US" sz="1800" b="1" dirty="0">
                <a:solidFill>
                  <a:srgbClr val="00473C"/>
                </a:solidFill>
                <a:latin typeface="Arial" panose="020B0604020202020204" pitchFamily="34" charset="0"/>
                <a:cs typeface="Arial" panose="020B0604020202020204" pitchFamily="34" charset="0"/>
              </a:rPr>
              <a:t>Veteran population in context, age and sex – NE &amp; Y</a:t>
            </a:r>
          </a:p>
        </p:txBody>
      </p:sp>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300" b="1" dirty="0" err="1">
                <a:solidFill>
                  <a:srgbClr val="3F2B56"/>
                </a:solidFill>
                <a:latin typeface="Arial" panose="020B0604020202020204" pitchFamily="34" charset="0"/>
                <a:cs typeface="Arial" panose="020B0604020202020204" pitchFamily="34" charset="0"/>
              </a:rPr>
              <a:t>wolverhampton.</a:t>
            </a:r>
            <a:r>
              <a:rPr lang="en-US" altLang="en-US" sz="1300" dirty="0" err="1">
                <a:solidFill>
                  <a:srgbClr val="3F2B56"/>
                </a:solidFill>
                <a:latin typeface="Arial" panose="020B0604020202020204" pitchFamily="34" charset="0"/>
                <a:cs typeface="Arial" panose="020B0604020202020204" pitchFamily="34" charset="0"/>
              </a:rPr>
              <a:t>gov.uk</a:t>
            </a:r>
            <a:endParaRPr lang="en-US" altLang="en-US" sz="1300" dirty="0">
              <a:solidFill>
                <a:srgbClr val="3F2B56"/>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DE756E74-E631-B54D-9441-AEDB15CA92EC}"/>
              </a:ext>
            </a:extLst>
          </p:cNvPr>
          <p:cNvSpPr>
            <a:spLocks noGrp="1"/>
          </p:cNvSpPr>
          <p:nvPr>
            <p:ph type="ftr" sz="quarter" idx="11"/>
          </p:nvPr>
        </p:nvSpPr>
        <p:spPr/>
        <p:txBody>
          <a:bodyPr/>
          <a:lstStyle/>
          <a:p>
            <a:pPr>
              <a:defRPr/>
            </a:pPr>
            <a:r>
              <a:rPr lang="en-GB" dirty="0"/>
              <a:t>Not Protectively Marked</a:t>
            </a:r>
          </a:p>
        </p:txBody>
      </p:sp>
      <p:pic>
        <p:nvPicPr>
          <p:cNvPr id="4" name="Picture 3" descr="A logo of a lion holding a snake&#10;&#10;Description automatically generated">
            <a:extLst>
              <a:ext uri="{FF2B5EF4-FFF2-40B4-BE49-F238E27FC236}">
                <a16:creationId xmlns:a16="http://schemas.microsoft.com/office/drawing/2014/main" id="{C4F541C0-70CD-E800-209B-9A8E2D0B7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sp>
        <p:nvSpPr>
          <p:cNvPr id="14" name="TextBox 13">
            <a:extLst>
              <a:ext uri="{FF2B5EF4-FFF2-40B4-BE49-F238E27FC236}">
                <a16:creationId xmlns:a16="http://schemas.microsoft.com/office/drawing/2014/main" id="{3973EECE-A4DF-5C9B-8244-A8A4E827B211}"/>
              </a:ext>
            </a:extLst>
          </p:cNvPr>
          <p:cNvSpPr txBox="1"/>
          <p:nvPr/>
        </p:nvSpPr>
        <p:spPr>
          <a:xfrm>
            <a:off x="1835696" y="4805232"/>
            <a:ext cx="2339752" cy="253916"/>
          </a:xfrm>
          <a:prstGeom prst="rect">
            <a:avLst/>
          </a:prstGeom>
          <a:noFill/>
        </p:spPr>
        <p:txBody>
          <a:bodyPr wrap="square">
            <a:spAutoFit/>
          </a:bodyPr>
          <a:lstStyle/>
          <a:p>
            <a:r>
              <a:rPr lang="en-GB" sz="1050" dirty="0">
                <a:solidFill>
                  <a:srgbClr val="00473C"/>
                </a:solidFill>
                <a:latin typeface="Arial" panose="020B0604020202020204" pitchFamily="34" charset="0"/>
                <a:cs typeface="Arial" panose="020B0604020202020204" pitchFamily="34" charset="0"/>
              </a:rPr>
              <a:t>Dotted line = average age band %</a:t>
            </a:r>
            <a:endParaRPr lang="en-GB" sz="1050" dirty="0"/>
          </a:p>
        </p:txBody>
      </p:sp>
      <p:pic>
        <p:nvPicPr>
          <p:cNvPr id="5" name="Picture 4">
            <a:extLst>
              <a:ext uri="{FF2B5EF4-FFF2-40B4-BE49-F238E27FC236}">
                <a16:creationId xmlns:a16="http://schemas.microsoft.com/office/drawing/2014/main" id="{A3C90E4A-793D-378F-C579-CA28468C0998}"/>
              </a:ext>
            </a:extLst>
          </p:cNvPr>
          <p:cNvPicPr>
            <a:picLocks noChangeAspect="1"/>
          </p:cNvPicPr>
          <p:nvPr/>
        </p:nvPicPr>
        <p:blipFill>
          <a:blip r:embed="rId4"/>
          <a:stretch>
            <a:fillRect/>
          </a:stretch>
        </p:blipFill>
        <p:spPr>
          <a:xfrm>
            <a:off x="1835696" y="1172628"/>
            <a:ext cx="1755869" cy="3547571"/>
          </a:xfrm>
          <a:prstGeom prst="rect">
            <a:avLst/>
          </a:prstGeom>
        </p:spPr>
      </p:pic>
      <p:pic>
        <p:nvPicPr>
          <p:cNvPr id="7" name="Picture 6">
            <a:extLst>
              <a:ext uri="{FF2B5EF4-FFF2-40B4-BE49-F238E27FC236}">
                <a16:creationId xmlns:a16="http://schemas.microsoft.com/office/drawing/2014/main" id="{4B705B0F-570F-ABD1-AB4C-3707E963D32F}"/>
              </a:ext>
            </a:extLst>
          </p:cNvPr>
          <p:cNvPicPr>
            <a:picLocks noChangeAspect="1"/>
          </p:cNvPicPr>
          <p:nvPr/>
        </p:nvPicPr>
        <p:blipFill>
          <a:blip r:embed="rId5"/>
          <a:stretch>
            <a:fillRect/>
          </a:stretch>
        </p:blipFill>
        <p:spPr>
          <a:xfrm>
            <a:off x="4355976" y="1082107"/>
            <a:ext cx="2143125" cy="3305175"/>
          </a:xfrm>
          <a:prstGeom prst="rect">
            <a:avLst/>
          </a:prstGeom>
        </p:spPr>
      </p:pic>
    </p:spTree>
    <p:extLst>
      <p:ext uri="{BB962C8B-B14F-4D97-AF65-F5344CB8AC3E}">
        <p14:creationId xmlns:p14="http://schemas.microsoft.com/office/powerpoint/2010/main" val="169129668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idx="4294967295"/>
          </p:nvPr>
        </p:nvSpPr>
        <p:spPr>
          <a:xfrm>
            <a:off x="1655676" y="357504"/>
            <a:ext cx="6002424" cy="648073"/>
          </a:xfrm>
          <a:prstGeom prst="rect">
            <a:avLst/>
          </a:prstGeom>
        </p:spPr>
        <p:txBody>
          <a:bodyPr vert="horz" wrap="none" lIns="0" tIns="0" rIns="0" bIns="0" numCol="1" anchor="b" anchorCtr="0" compatLnSpc="1">
            <a:prstTxWarp prst="textNoShape">
              <a:avLst/>
            </a:prstTxWarp>
          </a:bodyPr>
          <a:lstStyle/>
          <a:p>
            <a:pPr algn="l" eaLnBrk="1" hangingPunct="1">
              <a:spcAft>
                <a:spcPct val="50000"/>
              </a:spcAft>
            </a:pPr>
            <a:r>
              <a:rPr lang="en-US" altLang="en-US" sz="1800" b="1" dirty="0">
                <a:solidFill>
                  <a:srgbClr val="00473C"/>
                </a:solidFill>
                <a:latin typeface="Arial" panose="020B0604020202020204" pitchFamily="34" charset="0"/>
                <a:cs typeface="Arial" panose="020B0604020202020204" pitchFamily="34" charset="0"/>
              </a:rPr>
              <a:t>Ethnicity of veterans – NE &amp; Y</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type="body" idx="4294967295"/>
          </p:nvPr>
        </p:nvSpPr>
        <p:spPr>
          <a:xfrm>
            <a:off x="1655676" y="1329612"/>
            <a:ext cx="3636404" cy="2754306"/>
          </a:xfrm>
          <a:prstGeom prst="rect">
            <a:avLst/>
          </a:prstGeom>
        </p:spPr>
        <p:txBody>
          <a:bodyPr vert="horz" wrap="square" lIns="0" tIns="0" rIns="0" bIns="0" numCol="1" anchor="t" anchorCtr="0" compatLnSpc="1">
            <a:prstTxWarp prst="textNoShape">
              <a:avLst/>
            </a:prstTxWarp>
          </a:bodyPr>
          <a:lstStyle/>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Of the veteran population, the majority (﻿216,822﻿ or ﻿98.5%﻿) are White ethnicity. </a:t>
            </a:r>
          </a:p>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The non-White veterans = ﻿3,521﻿: 870 Asian, 869 Black, 1,367 Mixed, 415 Other.</a:t>
            </a:r>
          </a:p>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The veterans’ population has proportionally fewer Ethnic Minority residents than non-veterans aged 16+. The 65+ age group has a greater share of White veterans than younger age groups. </a:t>
            </a:r>
          </a:p>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The veterans’ population has proportionally fewer Ethnic Minority residents than either the overall population, or the region’s non-veterans aged 16+.</a:t>
            </a:r>
          </a:p>
        </p:txBody>
      </p:sp>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300" b="1" dirty="0" err="1">
                <a:solidFill>
                  <a:srgbClr val="3F2B56"/>
                </a:solidFill>
                <a:latin typeface="Arial" panose="020B0604020202020204" pitchFamily="34" charset="0"/>
                <a:cs typeface="Arial" panose="020B0604020202020204" pitchFamily="34" charset="0"/>
              </a:rPr>
              <a:t>wolverhampton.</a:t>
            </a:r>
            <a:r>
              <a:rPr lang="en-US" altLang="en-US" sz="1300" dirty="0" err="1">
                <a:solidFill>
                  <a:srgbClr val="3F2B56"/>
                </a:solidFill>
                <a:latin typeface="Arial" panose="020B0604020202020204" pitchFamily="34" charset="0"/>
                <a:cs typeface="Arial" panose="020B0604020202020204" pitchFamily="34" charset="0"/>
              </a:rPr>
              <a:t>gov.uk</a:t>
            </a:r>
            <a:endParaRPr lang="en-US" altLang="en-US" sz="1300" dirty="0">
              <a:solidFill>
                <a:srgbClr val="3F2B56"/>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DE756E74-E631-B54D-9441-AEDB15CA92EC}"/>
              </a:ext>
            </a:extLst>
          </p:cNvPr>
          <p:cNvSpPr>
            <a:spLocks noGrp="1"/>
          </p:cNvSpPr>
          <p:nvPr>
            <p:ph type="ftr" sz="quarter" idx="11"/>
          </p:nvPr>
        </p:nvSpPr>
        <p:spPr/>
        <p:txBody>
          <a:bodyPr/>
          <a:lstStyle/>
          <a:p>
            <a:pPr>
              <a:defRPr/>
            </a:pPr>
            <a:r>
              <a:rPr lang="en-GB" dirty="0"/>
              <a:t>Not Protectively Marked</a:t>
            </a:r>
          </a:p>
        </p:txBody>
      </p:sp>
      <p:pic>
        <p:nvPicPr>
          <p:cNvPr id="3" name="Picture 2" descr="A logo of a lion holding a snake&#10;&#10;Description automatically generated">
            <a:extLst>
              <a:ext uri="{FF2B5EF4-FFF2-40B4-BE49-F238E27FC236}">
                <a16:creationId xmlns:a16="http://schemas.microsoft.com/office/drawing/2014/main" id="{521CC8DD-8AEC-031D-09CD-E89452D3C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pic>
        <p:nvPicPr>
          <p:cNvPr id="6" name="Picture 5">
            <a:extLst>
              <a:ext uri="{FF2B5EF4-FFF2-40B4-BE49-F238E27FC236}">
                <a16:creationId xmlns:a16="http://schemas.microsoft.com/office/drawing/2014/main" id="{FF6FC8DE-0D9C-2AE0-56FE-688138D42ADC}"/>
              </a:ext>
            </a:extLst>
          </p:cNvPr>
          <p:cNvPicPr>
            <a:picLocks noChangeAspect="1"/>
          </p:cNvPicPr>
          <p:nvPr/>
        </p:nvPicPr>
        <p:blipFill>
          <a:blip r:embed="rId4"/>
          <a:stretch>
            <a:fillRect/>
          </a:stretch>
        </p:blipFill>
        <p:spPr>
          <a:xfrm>
            <a:off x="5580112" y="831540"/>
            <a:ext cx="2230507" cy="3480420"/>
          </a:xfrm>
          <a:prstGeom prst="rect">
            <a:avLst/>
          </a:prstGeom>
        </p:spPr>
      </p:pic>
    </p:spTree>
    <p:extLst>
      <p:ext uri="{BB962C8B-B14F-4D97-AF65-F5344CB8AC3E}">
        <p14:creationId xmlns:p14="http://schemas.microsoft.com/office/powerpoint/2010/main" val="357519190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D6FFE31-8AB5-9042-961E-C17DF0500444}"/>
              </a:ext>
            </a:extLst>
          </p:cNvPr>
          <p:cNvSpPr>
            <a:spLocks noGrp="1"/>
          </p:cNvSpPr>
          <p:nvPr>
            <p:ph type="title" idx="4294967295"/>
          </p:nvPr>
        </p:nvSpPr>
        <p:spPr>
          <a:xfrm>
            <a:off x="1655676" y="357504"/>
            <a:ext cx="6002424" cy="648073"/>
          </a:xfrm>
          <a:prstGeom prst="rect">
            <a:avLst/>
          </a:prstGeom>
        </p:spPr>
        <p:txBody>
          <a:bodyPr vert="horz" wrap="none" lIns="0" tIns="0" rIns="0" bIns="0" numCol="1" anchor="b" anchorCtr="0" compatLnSpc="1">
            <a:prstTxWarp prst="textNoShape">
              <a:avLst/>
            </a:prstTxWarp>
          </a:bodyPr>
          <a:lstStyle/>
          <a:p>
            <a:pPr algn="l" eaLnBrk="1" hangingPunct="1">
              <a:spcAft>
                <a:spcPct val="50000"/>
              </a:spcAft>
            </a:pPr>
            <a:r>
              <a:rPr lang="en-US" altLang="en-US" sz="1800" b="1" dirty="0">
                <a:solidFill>
                  <a:srgbClr val="00473C"/>
                </a:solidFill>
                <a:latin typeface="Arial" panose="020B0604020202020204" pitchFamily="34" charset="0"/>
                <a:cs typeface="Arial" panose="020B0604020202020204" pitchFamily="34" charset="0"/>
              </a:rPr>
              <a:t>Health of veterans – NE &amp; Y</a:t>
            </a:r>
          </a:p>
        </p:txBody>
      </p:sp>
      <p:sp>
        <p:nvSpPr>
          <p:cNvPr id="3075" name="Rectangle 3">
            <a:extLst>
              <a:ext uri="{FF2B5EF4-FFF2-40B4-BE49-F238E27FC236}">
                <a16:creationId xmlns:a16="http://schemas.microsoft.com/office/drawing/2014/main" id="{FA4C8864-4D7C-2741-BE44-68C784DB6409}"/>
              </a:ext>
            </a:extLst>
          </p:cNvPr>
          <p:cNvSpPr>
            <a:spLocks noGrp="1" noChangeArrowheads="1"/>
          </p:cNvSpPr>
          <p:nvPr>
            <p:ph type="body" idx="4294967295"/>
          </p:nvPr>
        </p:nvSpPr>
        <p:spPr>
          <a:xfrm>
            <a:off x="1655676" y="1329612"/>
            <a:ext cx="3636404" cy="2754306"/>
          </a:xfrm>
          <a:prstGeom prst="rect">
            <a:avLst/>
          </a:prstGeom>
        </p:spPr>
        <p:txBody>
          <a:bodyPr vert="horz" wrap="square" lIns="0" tIns="0" rIns="0" bIns="0" numCol="1" anchor="t" anchorCtr="0" compatLnSpc="1">
            <a:prstTxWarp prst="textNoShape">
              <a:avLst/>
            </a:prstTxWarp>
          </a:bodyPr>
          <a:lstStyle/>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Comparing self-reported health, based on both sex and on whether someone is a veteran or non-veteran, reveals large differences in perceptions of health, however there is no detail in the Census as to prevalence of underlying conditions. </a:t>
            </a:r>
          </a:p>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There were ﻿﻿﻿92,668 veterans “not good health", of a total veteran cohort of ﻿240,227.</a:t>
            </a:r>
          </a:p>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Notably, ﻿38.6%﻿ of veterans perceive their health as “not good” compared to ﻿23.46%﻿ of non-veterans, and compared to 31.07%﻿ of reservists.</a:t>
            </a:r>
          </a:p>
          <a:p>
            <a:pPr eaLnBrk="1" hangingPunct="1">
              <a:spcBef>
                <a:spcPct val="0"/>
              </a:spcBef>
              <a:spcAft>
                <a:spcPts val="1050"/>
              </a:spcAft>
              <a:defRPr/>
            </a:pPr>
            <a:r>
              <a:rPr lang="en-GB" sz="1050" dirty="0">
                <a:solidFill>
                  <a:srgbClr val="00473C"/>
                </a:solidFill>
                <a:latin typeface="Arial" panose="020B0604020202020204" pitchFamily="34" charset="0"/>
                <a:cs typeface="Arial" panose="020B0604020202020204" pitchFamily="34" charset="0"/>
              </a:rPr>
              <a:t>Even after adjusting for age and sex, these differences remain – for example, 54.51% of veteran males 65+ are in “not good health”, compared to 42.41% of non-veterans, and 49.20% of reservists.</a:t>
            </a:r>
          </a:p>
          <a:p>
            <a:pPr eaLnBrk="1" hangingPunct="1">
              <a:spcBef>
                <a:spcPct val="0"/>
              </a:spcBef>
              <a:spcAft>
                <a:spcPts val="1050"/>
              </a:spcAft>
              <a:defRPr/>
            </a:pPr>
            <a:endParaRPr lang="en-GB" sz="1050" dirty="0">
              <a:solidFill>
                <a:srgbClr val="3F2B56"/>
              </a:solidFill>
              <a:latin typeface="Arial" panose="020B0604020202020204" pitchFamily="34" charset="0"/>
              <a:cs typeface="Arial" panose="020B0604020202020204" pitchFamily="34" charset="0"/>
            </a:endParaRPr>
          </a:p>
        </p:txBody>
      </p:sp>
      <p:sp>
        <p:nvSpPr>
          <p:cNvPr id="17411" name="TextBox 6">
            <a:extLst>
              <a:ext uri="{FF2B5EF4-FFF2-40B4-BE49-F238E27FC236}">
                <a16:creationId xmlns:a16="http://schemas.microsoft.com/office/drawing/2014/main" id="{D5CA2FA1-7A60-AE42-AE21-92201BCD8E08}"/>
              </a:ext>
            </a:extLst>
          </p:cNvPr>
          <p:cNvSpPr txBox="1">
            <a:spLocks noChangeArrowheads="1"/>
          </p:cNvSpPr>
          <p:nvPr/>
        </p:nvSpPr>
        <p:spPr bwMode="auto">
          <a:xfrm>
            <a:off x="6948264" y="4639802"/>
            <a:ext cx="194681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300" b="1" dirty="0" err="1">
                <a:solidFill>
                  <a:srgbClr val="3F2B56"/>
                </a:solidFill>
                <a:latin typeface="Arial" panose="020B0604020202020204" pitchFamily="34" charset="0"/>
                <a:cs typeface="Arial" panose="020B0604020202020204" pitchFamily="34" charset="0"/>
              </a:rPr>
              <a:t>wolverhampton.</a:t>
            </a:r>
            <a:r>
              <a:rPr lang="en-US" altLang="en-US" sz="1300" dirty="0" err="1">
                <a:solidFill>
                  <a:srgbClr val="3F2B56"/>
                </a:solidFill>
                <a:latin typeface="Arial" panose="020B0604020202020204" pitchFamily="34" charset="0"/>
                <a:cs typeface="Arial" panose="020B0604020202020204" pitchFamily="34" charset="0"/>
              </a:rPr>
              <a:t>gov.uk</a:t>
            </a:r>
            <a:endParaRPr lang="en-US" altLang="en-US" sz="1300" dirty="0">
              <a:solidFill>
                <a:srgbClr val="3F2B56"/>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DE756E74-E631-B54D-9441-AEDB15CA92EC}"/>
              </a:ext>
            </a:extLst>
          </p:cNvPr>
          <p:cNvSpPr>
            <a:spLocks noGrp="1"/>
          </p:cNvSpPr>
          <p:nvPr>
            <p:ph type="ftr" sz="quarter" idx="11"/>
          </p:nvPr>
        </p:nvSpPr>
        <p:spPr/>
        <p:txBody>
          <a:bodyPr/>
          <a:lstStyle/>
          <a:p>
            <a:pPr>
              <a:defRPr/>
            </a:pPr>
            <a:r>
              <a:rPr lang="en-GB" dirty="0"/>
              <a:t>Not Protectively Marked</a:t>
            </a:r>
          </a:p>
        </p:txBody>
      </p:sp>
      <p:pic>
        <p:nvPicPr>
          <p:cNvPr id="3" name="Picture 2" descr="A logo of a lion holding a snake&#10;&#10;Description automatically generated">
            <a:extLst>
              <a:ext uri="{FF2B5EF4-FFF2-40B4-BE49-F238E27FC236}">
                <a16:creationId xmlns:a16="http://schemas.microsoft.com/office/drawing/2014/main" id="{521CC8DD-8AEC-031D-09CD-E89452D3C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6046"/>
            <a:ext cx="1162472" cy="1162472"/>
          </a:xfrm>
          <a:prstGeom prst="rect">
            <a:avLst/>
          </a:prstGeom>
        </p:spPr>
      </p:pic>
      <p:pic>
        <p:nvPicPr>
          <p:cNvPr id="6" name="Picture 5">
            <a:extLst>
              <a:ext uri="{FF2B5EF4-FFF2-40B4-BE49-F238E27FC236}">
                <a16:creationId xmlns:a16="http://schemas.microsoft.com/office/drawing/2014/main" id="{F129A04B-547D-1436-2AD1-2A91C6F62AB1}"/>
              </a:ext>
            </a:extLst>
          </p:cNvPr>
          <p:cNvPicPr>
            <a:picLocks noChangeAspect="1"/>
          </p:cNvPicPr>
          <p:nvPr/>
        </p:nvPicPr>
        <p:blipFill>
          <a:blip r:embed="rId4"/>
          <a:stretch>
            <a:fillRect/>
          </a:stretch>
        </p:blipFill>
        <p:spPr>
          <a:xfrm>
            <a:off x="5747650" y="843993"/>
            <a:ext cx="2401228" cy="3495278"/>
          </a:xfrm>
          <a:prstGeom prst="rect">
            <a:avLst/>
          </a:prstGeom>
        </p:spPr>
      </p:pic>
    </p:spTree>
    <p:extLst>
      <p:ext uri="{BB962C8B-B14F-4D97-AF65-F5344CB8AC3E}">
        <p14:creationId xmlns:p14="http://schemas.microsoft.com/office/powerpoint/2010/main" val="189306937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p:bldP spid="1741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973EECE-A4DF-5C9B-8244-A8A4E827B211}"/>
              </a:ext>
            </a:extLst>
          </p:cNvPr>
          <p:cNvSpPr txBox="1"/>
          <p:nvPr/>
        </p:nvSpPr>
        <p:spPr>
          <a:xfrm>
            <a:off x="1835696" y="4805232"/>
            <a:ext cx="2339752" cy="253916"/>
          </a:xfrm>
          <a:prstGeom prst="rect">
            <a:avLst/>
          </a:prstGeom>
          <a:noFill/>
        </p:spPr>
        <p:txBody>
          <a:bodyPr wrap="square">
            <a:spAutoFit/>
          </a:bodyPr>
          <a:lstStyle/>
          <a:p>
            <a:r>
              <a:rPr lang="en-GB" sz="1050" dirty="0">
                <a:solidFill>
                  <a:srgbClr val="00473C"/>
                </a:solidFill>
                <a:latin typeface="Arial" panose="020B0604020202020204" pitchFamily="34" charset="0"/>
                <a:cs typeface="Arial" panose="020B0604020202020204" pitchFamily="34" charset="0"/>
              </a:rPr>
              <a:t>Dotted line = average age band %</a:t>
            </a:r>
            <a:endParaRPr lang="en-GB" sz="1050" dirty="0"/>
          </a:p>
        </p:txBody>
      </p:sp>
      <p:pic>
        <p:nvPicPr>
          <p:cNvPr id="4" name="Picture 3" descr="A map of a country with different colored areas&#10;&#10;Description automatically generated">
            <a:extLst>
              <a:ext uri="{FF2B5EF4-FFF2-40B4-BE49-F238E27FC236}">
                <a16:creationId xmlns:a16="http://schemas.microsoft.com/office/drawing/2014/main" id="{2E6A9CF5-02B7-F4D6-3986-E0038DC19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721" y="0"/>
            <a:ext cx="7270558" cy="5143500"/>
          </a:xfrm>
          <a:prstGeom prst="rect">
            <a:avLst/>
          </a:prstGeom>
        </p:spPr>
      </p:pic>
    </p:spTree>
    <p:extLst>
      <p:ext uri="{BB962C8B-B14F-4D97-AF65-F5344CB8AC3E}">
        <p14:creationId xmlns:p14="http://schemas.microsoft.com/office/powerpoint/2010/main" val="748656750"/>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3c69355-ff69-4753-94c7-c8f5ee49eb18">
      <Terms xmlns="http://schemas.microsoft.com/office/infopath/2007/PartnerControls"/>
    </lcf76f155ced4ddcb4097134ff3c332f>
    <TaxCatchAll xmlns="82423824-2bca-4952-8e65-ad690f7ed44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B866BC2B6F08418B82E41926D3C1F3" ma:contentTypeVersion="18" ma:contentTypeDescription="Create a new document." ma:contentTypeScope="" ma:versionID="592e9e4db1ffc50d9bc4f215dea2273b">
  <xsd:schema xmlns:xsd="http://www.w3.org/2001/XMLSchema" xmlns:xs="http://www.w3.org/2001/XMLSchema" xmlns:p="http://schemas.microsoft.com/office/2006/metadata/properties" xmlns:ns2="c3c69355-ff69-4753-94c7-c8f5ee49eb18" xmlns:ns3="82423824-2bca-4952-8e65-ad690f7ed440" targetNamespace="http://schemas.microsoft.com/office/2006/metadata/properties" ma:root="true" ma:fieldsID="ae9831c2a2c63d3241a4b6f6fb884d84" ns2:_="" ns3:_="">
    <xsd:import namespace="c3c69355-ff69-4753-94c7-c8f5ee49eb18"/>
    <xsd:import namespace="82423824-2bca-4952-8e65-ad690f7ed4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c69355-ff69-4753-94c7-c8f5ee49eb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cd26eb7-c60e-408c-b954-8f0707846c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423824-2bca-4952-8e65-ad690f7ed44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651d65f-e82d-44ac-9981-eb6dc609d0b6}" ma:internalName="TaxCatchAll" ma:showField="CatchAllData" ma:web="82423824-2bca-4952-8e65-ad690f7ed4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CD3E36-1F8E-41C1-B940-7789AEC93503}">
  <ds:schemaRefs>
    <ds:schemaRef ds:uri="http://www.w3.org/XML/1998/namespace"/>
    <ds:schemaRef ds:uri="afced492-2338-4eed-ad91-61eb5d8d327f"/>
    <ds:schemaRef ds:uri="http://schemas.microsoft.com/office/2006/documentManagement/types"/>
    <ds:schemaRef ds:uri="4bedda65-2f0e-44f0-be68-aef8d7fbeac9"/>
    <ds:schemaRef ds:uri="http://purl.org/dc/elements/1.1/"/>
    <ds:schemaRef ds:uri="http://schemas.openxmlformats.org/package/2006/metadata/core-properties"/>
    <ds:schemaRef ds:uri="http://purl.org/dc/dcmitype/"/>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6B62000F-B109-4054-9A3F-B4CBEB3962BF}">
  <ds:schemaRefs>
    <ds:schemaRef ds:uri="http://schemas.microsoft.com/sharepoint/v3/contenttype/forms"/>
  </ds:schemaRefs>
</ds:datastoreItem>
</file>

<file path=customXml/itemProps3.xml><?xml version="1.0" encoding="utf-8"?>
<ds:datastoreItem xmlns:ds="http://schemas.openxmlformats.org/officeDocument/2006/customXml" ds:itemID="{4DE37FB8-9D2B-43FD-906C-BFEC797BC791}"/>
</file>

<file path=docProps/app.xml><?xml version="1.0" encoding="utf-8"?>
<Properties xmlns="http://schemas.openxmlformats.org/officeDocument/2006/extended-properties" xmlns:vt="http://schemas.openxmlformats.org/officeDocument/2006/docPropsVTypes">
  <TotalTime>6515</TotalTime>
  <Words>2129</Words>
  <Application>Microsoft Office PowerPoint</Application>
  <PresentationFormat>On-screen Show (16:9)</PresentationFormat>
  <Paragraphs>120</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PowerPoint Presentation</vt:lpstr>
      <vt:lpstr>Explanation – NE &amp; Y</vt:lpstr>
      <vt:lpstr>Pensions – NE &amp; Y</vt:lpstr>
      <vt:lpstr>Key Findings (Age, Sex, Ethnicity, Health) – NE &amp; Y</vt:lpstr>
      <vt:lpstr>PowerPoint Presentation</vt:lpstr>
      <vt:lpstr>Veteran population in context, age and sex – NE &amp; Y</vt:lpstr>
      <vt:lpstr>Ethnicity of veterans – NE &amp; Y</vt:lpstr>
      <vt:lpstr>Health of veterans – NE &amp; Y</vt:lpstr>
      <vt:lpstr>PowerPoint Presentation</vt:lpstr>
      <vt:lpstr>Disability of veterans – NE &amp; Y</vt:lpstr>
      <vt:lpstr>PowerPoint Presentation</vt:lpstr>
      <vt:lpstr>Health x Disability – NE &amp; Y</vt:lpstr>
      <vt:lpstr>Key Findings (Employment, qualifications, housing) – NE &amp; Y</vt:lpstr>
      <vt:lpstr>Economic activity status of veterans aged 16-64 – NE &amp; Y</vt:lpstr>
      <vt:lpstr>PowerPoint Presentation</vt:lpstr>
      <vt:lpstr>Qualifications of veterans aged 16-64 – NE &amp; Y</vt:lpstr>
      <vt:lpstr>Housing / Household Composition – NE &amp; Y</vt:lpstr>
      <vt:lpstr>Deprivation of veterans – NE &amp; Y</vt:lpstr>
      <vt:lpstr>PowerPoint Presentation</vt:lpstr>
      <vt:lpstr>Debt (Insolvencies) – NE &amp; Y</vt:lpstr>
      <vt:lpstr>PowerPoint Presentation</vt:lpstr>
      <vt:lpstr>PowerPoint Presentation</vt:lpstr>
      <vt:lpstr>PowerPoint Presentation</vt:lpstr>
    </vt:vector>
  </TitlesOfParts>
  <Company>Wolverhampton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Fegan</dc:creator>
  <cp:lastModifiedBy>Michelle Woolman-Lane</cp:lastModifiedBy>
  <cp:revision>290</cp:revision>
  <cp:lastPrinted>2015-02-24T18:43:38Z</cp:lastPrinted>
  <dcterms:created xsi:type="dcterms:W3CDTF">2015-02-24T11:19:47Z</dcterms:created>
  <dcterms:modified xsi:type="dcterms:W3CDTF">2024-08-15T16:47:39Z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668ec7b0-1410-445f-9b76-51bf94356eac</vt:lpwstr>
  </property>
  <property fmtid="{D5CDD505-2E9C-101B-9397-08002B2CF9AE}" pid="3" name="bjSaver">
    <vt:lpwstr>LxP3vJ1tAKgaOBOEcBFyIC7UUeqyuzuQ</vt:lpwstr>
  </property>
  <property fmtid="{D5CDD505-2E9C-101B-9397-08002B2CF9AE}" pid="4" name="bjDocumentSecurityLabel">
    <vt:lpwstr>No Marking</vt:lpwstr>
  </property>
  <property fmtid="{D5CDD505-2E9C-101B-9397-08002B2CF9AE}" pid="5" name="MSIP_Label_1ecd50cc-2c40-46b1-afeb-8ba3ab2e9370_Enabled">
    <vt:lpwstr>True</vt:lpwstr>
  </property>
  <property fmtid="{D5CDD505-2E9C-101B-9397-08002B2CF9AE}" pid="6" name="MSIP_Label_1ecd50cc-2c40-46b1-afeb-8ba3ab2e9370_SiteId">
    <vt:lpwstr>07ebc6c3-7074-4387-a625-b9d918ba4a97</vt:lpwstr>
  </property>
  <property fmtid="{D5CDD505-2E9C-101B-9397-08002B2CF9AE}" pid="7" name="MSIP_Label_1ecd50cc-2c40-46b1-afeb-8ba3ab2e9370_SetDate">
    <vt:lpwstr>2020-06-18T09:50:30.8668115Z</vt:lpwstr>
  </property>
  <property fmtid="{D5CDD505-2E9C-101B-9397-08002B2CF9AE}" pid="8" name="MSIP_Label_1ecd50cc-2c40-46b1-afeb-8ba3ab2e9370_Name">
    <vt:lpwstr>NOT PROTECTIVELY MARKED</vt:lpwstr>
  </property>
  <property fmtid="{D5CDD505-2E9C-101B-9397-08002B2CF9AE}" pid="9" name="MSIP_Label_1ecd50cc-2c40-46b1-afeb-8ba3ab2e9370_Extended_MSFT_Method">
    <vt:lpwstr>Manual</vt:lpwstr>
  </property>
  <property fmtid="{D5CDD505-2E9C-101B-9397-08002B2CF9AE}" pid="10" name="ContentTypeId">
    <vt:lpwstr>0x01010031B866BC2B6F08418B82E41926D3C1F3</vt:lpwstr>
  </property>
  <property fmtid="{D5CDD505-2E9C-101B-9397-08002B2CF9AE}" pid="11" name="MSIP_Label_f6da13f1-3034-4070-9ed4-e30db4d42934_Enabled">
    <vt:lpwstr>true</vt:lpwstr>
  </property>
  <property fmtid="{D5CDD505-2E9C-101B-9397-08002B2CF9AE}" pid="12" name="MSIP_Label_f6da13f1-3034-4070-9ed4-e30db4d42934_SetDate">
    <vt:lpwstr>2024-08-15T16:34:15Z</vt:lpwstr>
  </property>
  <property fmtid="{D5CDD505-2E9C-101B-9397-08002B2CF9AE}" pid="13" name="MSIP_Label_f6da13f1-3034-4070-9ed4-e30db4d42934_Method">
    <vt:lpwstr>Privileged</vt:lpwstr>
  </property>
  <property fmtid="{D5CDD505-2E9C-101B-9397-08002B2CF9AE}" pid="14" name="MSIP_Label_f6da13f1-3034-4070-9ed4-e30db4d42934_Name">
    <vt:lpwstr>Public</vt:lpwstr>
  </property>
  <property fmtid="{D5CDD505-2E9C-101B-9397-08002B2CF9AE}" pid="15" name="MSIP_Label_f6da13f1-3034-4070-9ed4-e30db4d42934_SiteId">
    <vt:lpwstr>fb3623fd-688b-41e6-af43-5b6af6eecedc</vt:lpwstr>
  </property>
  <property fmtid="{D5CDD505-2E9C-101B-9397-08002B2CF9AE}" pid="16" name="MSIP_Label_f6da13f1-3034-4070-9ed4-e30db4d42934_ActionId">
    <vt:lpwstr>e3719983-b4cb-4a9e-858a-df3b565b0fe9</vt:lpwstr>
  </property>
  <property fmtid="{D5CDD505-2E9C-101B-9397-08002B2CF9AE}" pid="17" name="MSIP_Label_f6da13f1-3034-4070-9ed4-e30db4d42934_ContentBits">
    <vt:lpwstr>0</vt:lpwstr>
  </property>
  <property fmtid="{D5CDD505-2E9C-101B-9397-08002B2CF9AE}" pid="18" name="MediaServiceImageTags">
    <vt:lpwstr/>
  </property>
</Properties>
</file>